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7" r:id="rId2"/>
    <p:sldId id="258" r:id="rId3"/>
    <p:sldId id="261" r:id="rId4"/>
    <p:sldId id="283" r:id="rId5"/>
    <p:sldId id="307" r:id="rId6"/>
    <p:sldId id="308" r:id="rId7"/>
    <p:sldId id="309" r:id="rId8"/>
    <p:sldId id="266" r:id="rId9"/>
    <p:sldId id="284" r:id="rId10"/>
    <p:sldId id="267" r:id="rId11"/>
    <p:sldId id="268" r:id="rId12"/>
    <p:sldId id="269" r:id="rId13"/>
    <p:sldId id="300" r:id="rId14"/>
    <p:sldId id="301" r:id="rId15"/>
    <p:sldId id="302" r:id="rId16"/>
    <p:sldId id="303" r:id="rId17"/>
    <p:sldId id="304" r:id="rId18"/>
    <p:sldId id="305" r:id="rId19"/>
    <p:sldId id="331" r:id="rId20"/>
    <p:sldId id="306" r:id="rId21"/>
    <p:sldId id="310" r:id="rId22"/>
    <p:sldId id="323" r:id="rId23"/>
    <p:sldId id="324" r:id="rId24"/>
    <p:sldId id="325" r:id="rId25"/>
    <p:sldId id="326" r:id="rId26"/>
    <p:sldId id="327" r:id="rId27"/>
    <p:sldId id="328" r:id="rId28"/>
    <p:sldId id="329" r:id="rId29"/>
    <p:sldId id="311" r:id="rId30"/>
    <p:sldId id="330" r:id="rId31"/>
    <p:sldId id="285" r:id="rId32"/>
    <p:sldId id="264" r:id="rId33"/>
    <p:sldId id="265" r:id="rId34"/>
    <p:sldId id="260" r:id="rId35"/>
    <p:sldId id="262" r:id="rId36"/>
    <p:sldId id="286" r:id="rId37"/>
    <p:sldId id="287" r:id="rId38"/>
    <p:sldId id="263" r:id="rId39"/>
    <p:sldId id="288" r:id="rId40"/>
    <p:sldId id="312" r:id="rId41"/>
    <p:sldId id="289" r:id="rId42"/>
    <p:sldId id="290" r:id="rId43"/>
    <p:sldId id="291" r:id="rId44"/>
    <p:sldId id="313" r:id="rId45"/>
    <p:sldId id="292" r:id="rId46"/>
    <p:sldId id="314" r:id="rId47"/>
    <p:sldId id="293" r:id="rId48"/>
    <p:sldId id="294" r:id="rId49"/>
    <p:sldId id="315" r:id="rId50"/>
    <p:sldId id="295" r:id="rId51"/>
    <p:sldId id="316" r:id="rId52"/>
    <p:sldId id="317" r:id="rId53"/>
    <p:sldId id="318" r:id="rId54"/>
    <p:sldId id="296" r:id="rId55"/>
    <p:sldId id="297" r:id="rId56"/>
    <p:sldId id="298" r:id="rId57"/>
    <p:sldId id="299" r:id="rId58"/>
    <p:sldId id="319" r:id="rId59"/>
    <p:sldId id="320" r:id="rId60"/>
    <p:sldId id="321" r:id="rId61"/>
    <p:sldId id="32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79" d="100"/>
          <a:sy n="79" d="100"/>
        </p:scale>
        <p:origin x="18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426713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20645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67888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060783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0850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247516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593587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66598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64561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866384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46682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1642B7-FBB1-45B0-B882-FB595A9B6141}"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2557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642B7-FBB1-45B0-B882-FB595A9B6141}"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501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642B7-FBB1-45B0-B882-FB595A9B6141}"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74369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24761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410697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C1642B7-FBB1-45B0-B882-FB595A9B6141}" type="datetimeFigureOut">
              <a:rPr lang="en-US" smtClean="0"/>
              <a:t>11/4/2023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ACC6454-86FE-463C-9848-E859E2E29310}" type="slidenum">
              <a:rPr lang="en-US" smtClean="0"/>
              <a:t>‹#›</a:t>
            </a:fld>
            <a:endParaRPr lang="en-US"/>
          </a:p>
        </p:txBody>
      </p:sp>
    </p:spTree>
    <p:extLst>
      <p:ext uri="{BB962C8B-B14F-4D97-AF65-F5344CB8AC3E}">
        <p14:creationId xmlns:p14="http://schemas.microsoft.com/office/powerpoint/2010/main" val="207618776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4206-7637-7109-F241-278C14A20E01}"/>
              </a:ext>
            </a:extLst>
          </p:cNvPr>
          <p:cNvSpPr>
            <a:spLocks noGrp="1"/>
          </p:cNvSpPr>
          <p:nvPr>
            <p:ph type="title"/>
          </p:nvPr>
        </p:nvSpPr>
        <p:spPr>
          <a:xfrm>
            <a:off x="2116017" y="1099970"/>
            <a:ext cx="8911687" cy="1280890"/>
          </a:xfrm>
        </p:spPr>
        <p:txBody>
          <a:bodyPr>
            <a:normAutofit/>
          </a:bodyPr>
          <a:lstStyle/>
          <a:p>
            <a:pPr algn="ctr"/>
            <a:r>
              <a:rPr lang="en-US" sz="3800">
                <a:solidFill>
                  <a:srgbClr val="FF0000"/>
                </a:solidFill>
                <a:latin typeface="Calibri Light" panose="020F0302020204030204" pitchFamily="34" charset="0"/>
                <a:cs typeface="Calibri Light" panose="020F0302020204030204" pitchFamily="34" charset="0"/>
              </a:rPr>
              <a:t>BÁO CÁO ĐỒ ÁN CUỐI KỲ</a:t>
            </a:r>
            <a:br>
              <a:rPr lang="en-US" sz="3800">
                <a:latin typeface="Calibri Light" panose="020F0302020204030204" pitchFamily="34" charset="0"/>
                <a:cs typeface="Calibri Light" panose="020F0302020204030204" pitchFamily="34" charset="0"/>
              </a:rPr>
            </a:br>
            <a:r>
              <a:rPr lang="en-US" sz="3800">
                <a:solidFill>
                  <a:srgbClr val="FF0000"/>
                </a:solidFill>
                <a:latin typeface="Calibri Light" panose="020F0302020204030204" pitchFamily="34" charset="0"/>
                <a:cs typeface="Calibri Light" panose="020F0302020204030204" pitchFamily="34" charset="0"/>
              </a:rPr>
              <a:t>PHÁT TRIỂN CÁC HỆ THỐNG THÔNG MINH</a:t>
            </a:r>
          </a:p>
        </p:txBody>
      </p:sp>
      <p:sp>
        <p:nvSpPr>
          <p:cNvPr id="3" name="Content Placeholder 2">
            <a:extLst>
              <a:ext uri="{FF2B5EF4-FFF2-40B4-BE49-F238E27FC236}">
                <a16:creationId xmlns:a16="http://schemas.microsoft.com/office/drawing/2014/main" id="{85FF1BB7-C7FF-2DB8-599E-64AA1DF87E3E}"/>
              </a:ext>
            </a:extLst>
          </p:cNvPr>
          <p:cNvSpPr>
            <a:spLocks noGrp="1"/>
          </p:cNvSpPr>
          <p:nvPr>
            <p:ph idx="1"/>
          </p:nvPr>
        </p:nvSpPr>
        <p:spPr>
          <a:xfrm>
            <a:off x="2116017" y="3141305"/>
            <a:ext cx="8915400" cy="1766597"/>
          </a:xfrm>
        </p:spPr>
        <p:txBody>
          <a:bodyPr>
            <a:normAutofit fontScale="92500" lnSpcReduction="10000"/>
          </a:bodyPr>
          <a:lstStyle/>
          <a:p>
            <a:pPr algn="ctr"/>
            <a:r>
              <a:rPr lang="en-US" sz="3200">
                <a:latin typeface="Calibri Light" panose="020F0302020204030204" pitchFamily="34" charset="0"/>
                <a:cs typeface="Calibri Light" panose="020F0302020204030204" pitchFamily="34" charset="0"/>
              </a:rPr>
              <a:t> ĐỀ TÀI: TRANG WEB GỢI Ý ẨM THỰC DỰA TRÊN NGUYÊN LIỆU</a:t>
            </a:r>
          </a:p>
          <a:p>
            <a:pPr marL="0" indent="0" algn="ctr">
              <a:buNone/>
            </a:pPr>
            <a:endParaRPr lang="en-US" sz="2400">
              <a:latin typeface="Calibri Light" panose="020F0302020204030204" pitchFamily="34" charset="0"/>
              <a:cs typeface="Calibri Light" panose="020F0302020204030204" pitchFamily="34" charset="0"/>
            </a:endParaRPr>
          </a:p>
          <a:p>
            <a:pPr marL="0" indent="0">
              <a:buNone/>
            </a:pPr>
            <a:r>
              <a:rPr lang="en-US" sz="2000">
                <a:latin typeface="Calibri Light" panose="020F0302020204030204" pitchFamily="34" charset="0"/>
                <a:cs typeface="Calibri Light" panose="020F0302020204030204" pitchFamily="34" charset="0"/>
              </a:rPr>
              <a:t>	Giảng Viên Hướng Dẫn: Thầy Nguyễn Ngọc Duy</a:t>
            </a:r>
          </a:p>
          <a:p>
            <a:pPr marL="0" indent="0">
              <a:buNone/>
            </a:pPr>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5436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41A3-7F50-6896-E7F5-0F99CC60EDA0}"/>
              </a:ext>
            </a:extLst>
          </p:cNvPr>
          <p:cNvSpPr>
            <a:spLocks noGrp="1"/>
          </p:cNvSpPr>
          <p:nvPr>
            <p:ph type="title"/>
          </p:nvPr>
        </p:nvSpPr>
        <p:spPr/>
        <p:txBody>
          <a:bodyPr/>
          <a:lstStyle/>
          <a:p>
            <a:pPr marL="742950" indent="-742950">
              <a:buFont typeface="+mj-lt"/>
              <a:buAutoNum type="arabicPeriod"/>
            </a:pPr>
            <a:r>
              <a:rPr lang="en-US" b="1">
                <a:latin typeface="Calibri Light" panose="020F0302020204030204" pitchFamily="34" charset="0"/>
                <a:cs typeface="Calibri Light" panose="020F0302020204030204" pitchFamily="34" charset="0"/>
              </a:rPr>
              <a:t> </a:t>
            </a:r>
            <a:r>
              <a:rPr lang="en-US" b="1">
                <a:latin typeface="Calibri Light" panose="020F0302020204030204" pitchFamily="34" charset="0"/>
                <a:ea typeface="Cambria Math" panose="02040503050406030204" pitchFamily="18" charset="0"/>
                <a:cs typeface="Calibri Light" panose="020F0302020204030204" pitchFamily="34" charset="0"/>
              </a:rPr>
              <a:t>CHỨC NĂNG CỦA ADMIN</a:t>
            </a:r>
          </a:p>
        </p:txBody>
      </p:sp>
      <p:sp>
        <p:nvSpPr>
          <p:cNvPr id="3" name="Content Placeholder 2">
            <a:extLst>
              <a:ext uri="{FF2B5EF4-FFF2-40B4-BE49-F238E27FC236}">
                <a16:creationId xmlns:a16="http://schemas.microsoft.com/office/drawing/2014/main" id="{AD75B1DA-35D1-5879-9E93-0EBAE1F1A541}"/>
              </a:ext>
            </a:extLst>
          </p:cNvPr>
          <p:cNvSpPr>
            <a:spLocks noGrp="1"/>
          </p:cNvSpPr>
          <p:nvPr>
            <p:ph idx="1"/>
          </p:nvPr>
        </p:nvSpPr>
        <p:spPr/>
        <p:txBody>
          <a:bodyPr>
            <a:normAutofit/>
          </a:bodyPr>
          <a:lstStyle/>
          <a:p>
            <a:pPr algn="just" rtl="0" fontAlgn="base">
              <a:buFont typeface="Wingdings" panose="05000000000000000000" pitchFamily="2" charset="2"/>
              <a:buChar char="Ø"/>
            </a:pPr>
            <a:r>
              <a:rPr lang="en-US">
                <a:solidFill>
                  <a:srgbClr val="000000"/>
                </a:solidFill>
                <a:latin typeface="Calibri Light" panose="020F0302020204030204" pitchFamily="34" charset="0"/>
                <a:cs typeface="Calibri Light" panose="020F0302020204030204" pitchFamily="34" charset="0"/>
              </a:rPr>
              <a:t>Có 6 chức năng: </a:t>
            </a:r>
          </a:p>
          <a:p>
            <a:pPr lvl="1" algn="just" fontAlgn="base">
              <a:buFont typeface="Courier New" panose="02070309020205020404" pitchFamily="49" charset="0"/>
              <a:buChar char="o"/>
            </a:pPr>
            <a:r>
              <a:rPr lang="en-US" sz="1800">
                <a:solidFill>
                  <a:srgbClr val="000000"/>
                </a:solidFill>
                <a:latin typeface="Calibri Light" panose="020F0302020204030204" pitchFamily="34" charset="0"/>
                <a:cs typeface="Calibri Light" panose="020F0302020204030204" pitchFamily="34" charset="0"/>
              </a:rPr>
              <a:t>Đăng nhập</a:t>
            </a:r>
          </a:p>
          <a:p>
            <a:pPr lvl="1" algn="just" fontAlgn="base">
              <a:buFont typeface="Courier New" panose="02070309020205020404" pitchFamily="49" charset="0"/>
              <a:buChar char="o"/>
            </a:pPr>
            <a:r>
              <a:rPr lang="en-US" sz="1800">
                <a:solidFill>
                  <a:srgbClr val="000000"/>
                </a:solidFill>
                <a:latin typeface="Calibri Light" panose="020F0302020204030204" pitchFamily="34" charset="0"/>
                <a:cs typeface="Calibri Light" panose="020F0302020204030204" pitchFamily="34" charset="0"/>
              </a:rPr>
              <a:t>Đăng xuất</a:t>
            </a:r>
            <a:endParaRPr lang="en-US"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người dùng </a:t>
            </a:r>
            <a:r>
              <a:rPr lang="en-US" sz="1800" b="0" i="0">
                <a:solidFill>
                  <a:srgbClr val="000000"/>
                </a:solidFill>
                <a:effectLst/>
                <a:latin typeface="Calibri Light" panose="020F0302020204030204" pitchFamily="34" charset="0"/>
                <a:cs typeface="Calibri Light" panose="020F0302020204030204" pitchFamily="34" charset="0"/>
              </a:rPr>
              <a:t>(Xem)</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các bài đăng </a:t>
            </a:r>
            <a:r>
              <a:rPr lang="en-US" sz="1800" b="0" i="0">
                <a:solidFill>
                  <a:srgbClr val="000000"/>
                </a:solidFill>
                <a:effectLst/>
                <a:latin typeface="Calibri Light" panose="020F0302020204030204" pitchFamily="34" charset="0"/>
                <a:cs typeface="Calibri Light" panose="020F0302020204030204" pitchFamily="34" charset="0"/>
              </a:rPr>
              <a:t>(Xem, Xóa, Duyệt)</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các món ăn </a:t>
            </a:r>
            <a:r>
              <a:rPr lang="en-US" sz="1800" b="0" i="0">
                <a:solidFill>
                  <a:srgbClr val="000000"/>
                </a:solidFill>
                <a:effectLst/>
                <a:latin typeface="Calibri Light" panose="020F0302020204030204" pitchFamily="34" charset="0"/>
                <a:cs typeface="Calibri Light" panose="020F0302020204030204" pitchFamily="34" charset="0"/>
              </a:rPr>
              <a:t>(Xem và Xóa)</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danh mục </a:t>
            </a:r>
            <a:r>
              <a:rPr lang="en-US" sz="1800" b="0" i="0">
                <a:solidFill>
                  <a:srgbClr val="000000"/>
                </a:solidFill>
                <a:effectLst/>
                <a:latin typeface="Calibri Light" panose="020F0302020204030204" pitchFamily="34" charset="0"/>
                <a:cs typeface="Calibri Light" panose="020F0302020204030204" pitchFamily="34" charset="0"/>
              </a:rPr>
              <a:t>(Thêm và Sửa)</a:t>
            </a:r>
            <a:endParaRPr lang="vi-VN" sz="1800" b="0" i="0">
              <a:solidFill>
                <a:srgbClr val="000000"/>
              </a:solidFill>
              <a:effectLst/>
              <a:latin typeface="Calibri Light" panose="020F0302020204030204" pitchFamily="34" charset="0"/>
              <a:cs typeface="Calibri Light" panose="020F0302020204030204" pitchFamily="34" charset="0"/>
            </a:endParaRPr>
          </a:p>
          <a:p>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8793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noAutofit/>
          </a:bodyPr>
          <a:lstStyle/>
          <a:p>
            <a:pPr marL="742950" indent="-742950">
              <a:buFont typeface="+mj-lt"/>
              <a:buAutoNum type="arabicPeriod" startAt="2"/>
            </a:pPr>
            <a:r>
              <a:rPr lang="en-US" b="1">
                <a:latin typeface="Calibri Light" panose="020F0302020204030204" pitchFamily="34" charset="0"/>
                <a:cs typeface="Calibri Light" panose="020F0302020204030204" pitchFamily="34" charset="0"/>
              </a:rPr>
              <a:t>CHỨC NĂNG CỦA NGƯỜI DÙNG CHƯA CÓ  TÀI KHOẢN</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7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Đăng Ký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 theo nguyên liệu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mục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món ăn phổ biến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chi tiết món ăn</a:t>
            </a: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9740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3"/>
            </a:pPr>
            <a:r>
              <a:rPr lang="en-US" b="1">
                <a:latin typeface="Calibri Light" panose="020F0302020204030204" pitchFamily="34" charset="0"/>
                <a:cs typeface="Calibri Light" panose="020F0302020204030204" pitchFamily="34" charset="0"/>
              </a:rPr>
              <a:t>CHỨC NĂNG CỦA NGƯỜI DÙNG CÓ  TÀI KHOẢN</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8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Đăng nhập/đăng xuất</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Chỉnh sửa tài khoản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gợi ý món ăn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Tạo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Thực hiện Yêu thích/lưu món ăn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đã tạo</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Chỉnh sửa các món ăn đã tạo</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đã lưu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yêu thích </a:t>
            </a:r>
          </a:p>
          <a:p>
            <a:pPr lvl="1">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6090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fontScale="90000"/>
          </a:bodyPr>
          <a:lstStyle/>
          <a:p>
            <a:pPr marL="857250" indent="-857250" algn="ctr">
              <a:buFont typeface="+mj-lt"/>
              <a:buAutoNum type="romanUcPeriod" startAt="4"/>
            </a:pPr>
            <a:r>
              <a:rPr lang="en-US" sz="4000">
                <a:latin typeface="Calibri Light" panose="020F0302020204030204" pitchFamily="34" charset="0"/>
                <a:cs typeface="Calibri Light" panose="020F0302020204030204" pitchFamily="34" charset="0"/>
              </a:rPr>
              <a:t>GIỚI THIỆU VÀ PHÂN TÍCH CHỨC NĂNG THÔNG MINH</a:t>
            </a:r>
          </a:p>
        </p:txBody>
      </p:sp>
    </p:spTree>
    <p:extLst>
      <p:ext uri="{BB962C8B-B14F-4D97-AF65-F5344CB8AC3E}">
        <p14:creationId xmlns:p14="http://schemas.microsoft.com/office/powerpoint/2010/main" val="197999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a:pPr>
            <a:r>
              <a:rPr lang="en-US" b="1">
                <a:latin typeface="Calibri Light" panose="020F0302020204030204" pitchFamily="34" charset="0"/>
                <a:cs typeface="Calibri Light" panose="020F0302020204030204" pitchFamily="34" charset="0"/>
              </a:rPr>
              <a:t>GIỚI THIỆU</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2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 dựa trên những nguyên liệu mà người dùng có sẵn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Gợi ý món ăn theo hành vi người dùng</a:t>
            </a: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6333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2"/>
            </a:pPr>
            <a:r>
              <a:rPr lang="en-US" b="1">
                <a:latin typeface="Calibri Light" panose="020F0302020204030204" pitchFamily="34" charset="0"/>
                <a:cs typeface="Calibri Light" panose="020F0302020204030204" pitchFamily="34" charset="0"/>
              </a:rPr>
              <a:t>MỤC TIÊU CHO TỪNG CHỨC NĂNG</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Tìm kiếm món ăn dựa trên những nguyên liệu có sẵn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Giúp người dung dễ dàng lựa chọn món tương ứng với những nguyên liệu có sẵn </a:t>
            </a:r>
          </a:p>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Gợi ý món ăn theo hành vi người dung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Người dung có thể dễ dàng lựa chọn cho mình những món ăn mà mình yêu thích</a:t>
            </a:r>
          </a:p>
          <a:p>
            <a:pPr lvl="1">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4861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a:xfrm>
            <a:off x="2163717" y="171575"/>
            <a:ext cx="8911687" cy="1280890"/>
          </a:xfrm>
        </p:spPr>
        <p:txBody>
          <a:bodyPr>
            <a:normAutofit fontScale="90000"/>
          </a:bodyPr>
          <a:lstStyle/>
          <a:p>
            <a:pPr marL="742950" indent="-742950">
              <a:buFont typeface="+mj-lt"/>
              <a:buAutoNum type="arabicPeriod" startAt="3"/>
            </a:pPr>
            <a:r>
              <a:rPr lang="en-US" b="1">
                <a:latin typeface="Calibri Light" panose="020F0302020204030204" pitchFamily="34" charset="0"/>
                <a:cs typeface="Calibri Light" panose="020F0302020204030204" pitchFamily="34" charset="0"/>
              </a:rPr>
              <a:t>PHÂN TÍCH CHỨC NĂNG 1</a:t>
            </a:r>
            <a:br>
              <a:rPr lang="en-US" b="1">
                <a:latin typeface="Calibri Light" panose="020F0302020204030204" pitchFamily="34" charset="0"/>
                <a:cs typeface="Calibri Light" panose="020F0302020204030204" pitchFamily="34" charset="0"/>
              </a:rPr>
            </a:br>
            <a:br>
              <a:rPr lang="en-US" b="1">
                <a:latin typeface="Calibri Light" panose="020F0302020204030204" pitchFamily="34" charset="0"/>
                <a:cs typeface="Calibri Light" panose="020F0302020204030204" pitchFamily="34" charset="0"/>
              </a:rPr>
            </a:br>
            <a:endParaRPr lang="en-US" b="1">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274699" y="1004082"/>
            <a:ext cx="9353972" cy="5682343"/>
          </a:xfrm>
        </p:spPr>
        <p:txBody>
          <a:bodyPr>
            <a:noAutofit/>
          </a:bodyPr>
          <a:lstStyle/>
          <a:p>
            <a:pPr algn="just">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Ý tưởng CHỨC NĂNG TÌM KIẾM MÓN ĂN DỰA TRÊN NGUYÊN LIỆU CÓ SẴN</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Người dung có thể nhập nhiều nguyên liệu lên thanh tìm kiếm</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Mỗi khi nhập 1 nguyên liệu, thanh gợi ý sẽ hiển thị theo từ khóa người dung</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Sau khi người dung lựa chọn xong mỗi nguyên liệu thì nguyên liệu tương ứng sẽ thay thế từ khóa mà người dung đã nhập và đồng thời thêm dấu phẩy để ngăn cách giữa các nguyên liệu</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Sau khi người dung nhập xong các nguyên liệu và nhấn nút tìm kiếm thì dữ liệu sẽ được đưa lên server để xử lý</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Dữ liệu đưa lên là một chuôi string và nó sẽ được tách thành một list chứa các tên  nguyên liệu </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Tạo một vòng lặp for để lặp qua danh sách các món ăn, tạo một vòng lặp for lặp qua list các nguyên liệu mà người dung đã tìm kiếm. Bên trong vòng for đó sẽ tạo them một vòng lặp để thực hiện lặp qua tất cả các nguyên liệu của mỗi món ăn.</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Ở mỗi nguyên liệu mà do người dung tìm kiếm sẽ được kiểm tra xem nó có tồn tại trong tất cả nguyên liệu của từng món ăn hay kh?. Nếu có thì thêm món ăn vào list tìm kiếm và break ra khỏi vòng lặp. Và tiếp tục lặp tương tự với nguyên liệu thứ 2,…</a:t>
            </a:r>
          </a:p>
          <a:p>
            <a:pPr lvl="1" algn="just">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lgn="just">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1327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4"/>
            </a:pPr>
            <a:r>
              <a:rPr lang="en-US" b="1" dirty="0">
                <a:latin typeface="Calibri Light" panose="020F0302020204030204" pitchFamily="34" charset="0"/>
                <a:cs typeface="Calibri Light" panose="020F0302020204030204" pitchFamily="34" charset="0"/>
              </a:rPr>
              <a:t>ĐOẠN CODE CHO CHỨC NĂNG 1</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dirty="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dirty="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3BF4F6CA-CA37-C882-FB37-F9334ABE3C8F}"/>
              </a:ext>
            </a:extLst>
          </p:cNvPr>
          <p:cNvPicPr>
            <a:picLocks noChangeAspect="1"/>
          </p:cNvPicPr>
          <p:nvPr/>
        </p:nvPicPr>
        <p:blipFill>
          <a:blip r:embed="rId2"/>
          <a:stretch>
            <a:fillRect/>
          </a:stretch>
        </p:blipFill>
        <p:spPr>
          <a:xfrm>
            <a:off x="1673157" y="1634247"/>
            <a:ext cx="9961124" cy="4873558"/>
          </a:xfrm>
          <a:prstGeom prst="rect">
            <a:avLst/>
          </a:prstGeom>
        </p:spPr>
      </p:pic>
    </p:spTree>
    <p:extLst>
      <p:ext uri="{BB962C8B-B14F-4D97-AF65-F5344CB8AC3E}">
        <p14:creationId xmlns:p14="http://schemas.microsoft.com/office/powerpoint/2010/main" val="414813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5"/>
            </a:pPr>
            <a:r>
              <a:rPr lang="en-US" b="1">
                <a:latin typeface="Calibri Light" panose="020F0302020204030204" pitchFamily="34" charset="0"/>
                <a:cs typeface="Calibri Light" panose="020F0302020204030204" pitchFamily="34" charset="0"/>
              </a:rPr>
              <a:t>DEMO CHỨC NĂNG 1</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3D2EAAC3-A41C-0E5B-C25D-B1C4322CB954}"/>
              </a:ext>
            </a:extLst>
          </p:cNvPr>
          <p:cNvPicPr>
            <a:picLocks noChangeAspect="1"/>
          </p:cNvPicPr>
          <p:nvPr/>
        </p:nvPicPr>
        <p:blipFill>
          <a:blip r:embed="rId2"/>
          <a:stretch>
            <a:fillRect/>
          </a:stretch>
        </p:blipFill>
        <p:spPr>
          <a:xfrm>
            <a:off x="2140085" y="1695854"/>
            <a:ext cx="9364527" cy="4636851"/>
          </a:xfrm>
          <a:prstGeom prst="rect">
            <a:avLst/>
          </a:prstGeom>
        </p:spPr>
      </p:pic>
    </p:spTree>
    <p:extLst>
      <p:ext uri="{BB962C8B-B14F-4D97-AF65-F5344CB8AC3E}">
        <p14:creationId xmlns:p14="http://schemas.microsoft.com/office/powerpoint/2010/main" val="21651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5"/>
            </a:pPr>
            <a:r>
              <a:rPr lang="en-US" b="1">
                <a:latin typeface="Calibri Light" panose="020F0302020204030204" pitchFamily="34" charset="0"/>
                <a:cs typeface="Calibri Light" panose="020F0302020204030204" pitchFamily="34" charset="0"/>
              </a:rPr>
              <a:t>DEMO CHỨC NĂNG 1</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323B1D8A-5508-DB45-25BB-22BA57D8B101}"/>
              </a:ext>
            </a:extLst>
          </p:cNvPr>
          <p:cNvPicPr>
            <a:picLocks noChangeAspect="1"/>
          </p:cNvPicPr>
          <p:nvPr/>
        </p:nvPicPr>
        <p:blipFill>
          <a:blip r:embed="rId2"/>
          <a:stretch>
            <a:fillRect/>
          </a:stretch>
        </p:blipFill>
        <p:spPr>
          <a:xfrm>
            <a:off x="1926077" y="1877438"/>
            <a:ext cx="9669293" cy="4509796"/>
          </a:xfrm>
          <a:prstGeom prst="rect">
            <a:avLst/>
          </a:prstGeom>
        </p:spPr>
      </p:pic>
    </p:spTree>
    <p:extLst>
      <p:ext uri="{BB962C8B-B14F-4D97-AF65-F5344CB8AC3E}">
        <p14:creationId xmlns:p14="http://schemas.microsoft.com/office/powerpoint/2010/main" val="62951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D331-5C81-2D20-1671-681D46BE4374}"/>
              </a:ext>
            </a:extLst>
          </p:cNvPr>
          <p:cNvSpPr>
            <a:spLocks noGrp="1"/>
          </p:cNvSpPr>
          <p:nvPr>
            <p:ph type="title"/>
          </p:nvPr>
        </p:nvSpPr>
        <p:spPr/>
        <p:txBody>
          <a:bodyPr/>
          <a:lstStyle/>
          <a:p>
            <a:pPr algn="ctr"/>
            <a:r>
              <a:rPr lang="en-US">
                <a:latin typeface="Calibri Light" panose="020F0302020204030204" pitchFamily="34" charset="0"/>
                <a:cs typeface="Calibri Light" panose="020F0302020204030204" pitchFamily="34" charset="0"/>
              </a:rPr>
              <a:t>THÀNH VIÊN</a:t>
            </a:r>
          </a:p>
        </p:txBody>
      </p:sp>
      <p:sp>
        <p:nvSpPr>
          <p:cNvPr id="3" name="Content Placeholder 2">
            <a:extLst>
              <a:ext uri="{FF2B5EF4-FFF2-40B4-BE49-F238E27FC236}">
                <a16:creationId xmlns:a16="http://schemas.microsoft.com/office/drawing/2014/main" id="{68487696-1AB2-CA6E-1809-6B1809A2C3B6}"/>
              </a:ext>
            </a:extLst>
          </p:cNvPr>
          <p:cNvSpPr>
            <a:spLocks noGrp="1"/>
          </p:cNvSpPr>
          <p:nvPr>
            <p:ph idx="1"/>
          </p:nvPr>
        </p:nvSpPr>
        <p:spPr>
          <a:xfrm>
            <a:off x="2592925" y="2456268"/>
            <a:ext cx="8915400" cy="3777622"/>
          </a:xfrm>
        </p:spPr>
        <p:txBody>
          <a:bodyPr>
            <a:normAutofit/>
          </a:bodyPr>
          <a:lstStyle/>
          <a:p>
            <a:pPr marL="0" marR="0" indent="0" algn="l" rtl="0" fontAlgn="t">
              <a:lnSpc>
                <a:spcPct val="107000"/>
              </a:lnSpc>
              <a:spcBef>
                <a:spcPts val="0"/>
              </a:spcBef>
              <a:spcAft>
                <a:spcPts val="800"/>
              </a:spcAft>
              <a:buNone/>
            </a:pPr>
            <a:r>
              <a:rPr lang="en-US" sz="2200" kern="100">
                <a:solidFill>
                  <a:srgbClr val="000000"/>
                </a:solidFill>
                <a:latin typeface="Calibri Light" panose="020F0302020204030204" pitchFamily="34" charset="0"/>
                <a:ea typeface="Arial" panose="020B0604020202020204" pitchFamily="34" charset="0"/>
                <a:cs typeface="Calibri Light" panose="020F0302020204030204" pitchFamily="34" charset="0"/>
              </a:rPr>
              <a:t>1</a:t>
            </a:r>
            <a:r>
              <a:rPr lang="en-US" sz="2200" b="0" i="0" u="none" strike="noStrike" kern="10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Vũ Hoàng Mạnh			      N20DCCN001		D20CQCNPM01-N</a:t>
            </a:r>
            <a:endParaRPr lang="en-US" sz="2200" b="0" i="0" u="none" strike="noStrike">
              <a:effectLst/>
              <a:latin typeface="Calibri Light" panose="020F0302020204030204" pitchFamily="34" charset="0"/>
              <a:cs typeface="Calibri Light" panose="020F0302020204030204" pitchFamily="34" charset="0"/>
            </a:endParaRPr>
          </a:p>
          <a:p>
            <a:pPr marL="0" marR="0" indent="0" algn="l" rtl="0" fontAlgn="t">
              <a:lnSpc>
                <a:spcPct val="107000"/>
              </a:lnSpc>
              <a:spcBef>
                <a:spcPts val="0"/>
              </a:spcBef>
              <a:spcAft>
                <a:spcPts val="800"/>
              </a:spcAft>
              <a:buNone/>
            </a:pPr>
            <a:r>
              <a:rPr lang="en-US" sz="2200" kern="100">
                <a:solidFill>
                  <a:srgbClr val="000000"/>
                </a:solidFill>
                <a:latin typeface="Calibri Light" panose="020F0302020204030204" pitchFamily="34" charset="0"/>
                <a:ea typeface="Arial" panose="020B0604020202020204" pitchFamily="34" charset="0"/>
                <a:cs typeface="Calibri Light" panose="020F0302020204030204" pitchFamily="34" charset="0"/>
              </a:rPr>
              <a:t>2</a:t>
            </a:r>
            <a:r>
              <a:rPr lang="en-US" sz="2200" b="0" i="0" u="none" strike="noStrike" kern="10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Nguyễn Thị Nhung			N20DCCN052		D20CQCNPM01-N</a:t>
            </a:r>
          </a:p>
          <a:p>
            <a:pPr marL="0" marR="0" indent="0" algn="l" rtl="0" fontAlgn="t">
              <a:lnSpc>
                <a:spcPct val="107000"/>
              </a:lnSpc>
              <a:spcBef>
                <a:spcPts val="0"/>
              </a:spcBef>
              <a:spcAft>
                <a:spcPts val="800"/>
              </a:spcAft>
              <a:buNone/>
            </a:pPr>
            <a:r>
              <a:rPr lang="en-US" sz="2200" kern="100">
                <a:solidFill>
                  <a:srgbClr val="000000"/>
                </a:solidFill>
                <a:latin typeface="Calibri Light" panose="020F0302020204030204" pitchFamily="34" charset="0"/>
                <a:cs typeface="Calibri Light" panose="020F0302020204030204" pitchFamily="34" charset="0"/>
              </a:rPr>
              <a:t>3. Nguyễn Thị Thanh Thảo		N20DCCN144		</a:t>
            </a:r>
            <a:r>
              <a:rPr lang="en-US" sz="2200" b="0" i="0" u="none" strike="noStrike" kern="10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D20CQCNPM02-N</a:t>
            </a:r>
            <a:endParaRPr lang="en-US" sz="2200" b="0" i="0" u="none" strike="noStrike">
              <a:effectLst/>
              <a:latin typeface="Calibri Light" panose="020F0302020204030204" pitchFamily="34" charset="0"/>
              <a:cs typeface="Calibri Light" panose="020F0302020204030204" pitchFamily="34" charset="0"/>
            </a:endParaRPr>
          </a:p>
          <a:p>
            <a:pPr marL="0" marR="0" indent="0" algn="l" rtl="0" fontAlgn="t">
              <a:lnSpc>
                <a:spcPct val="107000"/>
              </a:lnSpc>
              <a:spcBef>
                <a:spcPts val="0"/>
              </a:spcBef>
              <a:spcAft>
                <a:spcPts val="800"/>
              </a:spcAft>
              <a:buNone/>
            </a:pPr>
            <a:r>
              <a:rPr lang="en-US" sz="2200" b="0" i="0" u="none" strike="noStrike" kern="10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4. Nguyễn Thanh Trúc			N20DCCN158		D20CQCNPM02-N</a:t>
            </a:r>
            <a:endParaRPr lang="en-US" sz="2200" b="0" i="0" u="none" strike="noStrike">
              <a:effectLst/>
              <a:latin typeface="Calibri Light" panose="020F0302020204030204" pitchFamily="34" charset="0"/>
              <a:cs typeface="Calibri Light" panose="020F0302020204030204" pitchFamily="34" charset="0"/>
            </a:endParaRPr>
          </a:p>
          <a:p>
            <a:endParaRPr lang="en-US" sz="22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25907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normAutofit fontScale="90000"/>
          </a:bodyPr>
          <a:lstStyle/>
          <a:p>
            <a:pPr marL="742950" indent="-742950">
              <a:buFont typeface="+mj-lt"/>
              <a:buAutoNum type="arabicPeriod" startAt="6"/>
            </a:pPr>
            <a:r>
              <a:rPr lang="en-US" b="1">
                <a:latin typeface="Calibri Light" panose="020F0302020204030204" pitchFamily="34" charset="0"/>
                <a:cs typeface="Calibri Light" panose="020F0302020204030204" pitchFamily="34" charset="0"/>
              </a:rPr>
              <a:t>PHÂN TÍCH CHỨC NĂNG 2</a:t>
            </a:r>
            <a:br>
              <a:rPr lang="en-US" b="1">
                <a:latin typeface="Calibri Light" panose="020F0302020204030204" pitchFamily="34" charset="0"/>
                <a:cs typeface="Calibri Light" panose="020F0302020204030204" pitchFamily="34" charset="0"/>
              </a:rPr>
            </a:br>
            <a:br>
              <a:rPr lang="en-US" b="1">
                <a:latin typeface="Calibri Light" panose="020F0302020204030204" pitchFamily="34" charset="0"/>
                <a:cs typeface="Calibri Light" panose="020F0302020204030204" pitchFamily="34" charset="0"/>
              </a:rPr>
            </a:br>
            <a:endParaRPr lang="en-US" b="1">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1" y="1452465"/>
            <a:ext cx="9437947" cy="5274905"/>
          </a:xfrm>
        </p:spPr>
        <p:txBody>
          <a:bodyPr>
            <a:noAutofit/>
          </a:bodyPr>
          <a:lstStyle/>
          <a:p>
            <a:pPr algn="just">
              <a:buFont typeface="Wingdings" panose="05000000000000000000" pitchFamily="2" charset="2"/>
              <a:buChar char="Ø"/>
            </a:pPr>
            <a:r>
              <a:rPr lang="en-US" sz="2000" dirty="0">
                <a:latin typeface="Calibri Light" panose="020F0302020204030204" pitchFamily="34" charset="0"/>
                <a:cs typeface="Calibri Light" panose="020F0302020204030204" pitchFamily="34" charset="0"/>
              </a:rPr>
              <a:t>Ý tưởng CHỨC NĂNG GỢI Ý MÓN ĂN THEO HÀNH VI NGƯỜI DÙNG</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Thu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dữ liệu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Lưu lại lịch sử tìm kiếm của người dùng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Theo </a:t>
            </a:r>
            <a:r>
              <a:rPr lang="en-US" sz="1600" dirty="0" err="1">
                <a:latin typeface="Calibri Light" panose="020F0302020204030204" pitchFamily="34" charset="0"/>
                <a:cs typeface="Calibri Light" panose="020F0302020204030204" pitchFamily="34" charset="0"/>
              </a:rPr>
              <a:t>dõi</a:t>
            </a:r>
            <a:r>
              <a:rPr lang="en-US" sz="1600" dirty="0">
                <a:latin typeface="Calibri Light" panose="020F0302020204030204" pitchFamily="34" charset="0"/>
                <a:cs typeface="Calibri Light" panose="020F0302020204030204" pitchFamily="34" charset="0"/>
              </a:rPr>
              <a:t>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người dùng </a:t>
            </a:r>
            <a:r>
              <a:rPr lang="en-US" sz="1600" dirty="0" err="1">
                <a:latin typeface="Calibri Light" panose="020F0302020204030204" pitchFamily="34" charset="0"/>
                <a:cs typeface="Calibri Light" panose="020F0302020204030204" pitchFamily="34" charset="0"/>
              </a:rPr>
              <a:t>đã</a:t>
            </a:r>
            <a:r>
              <a:rPr lang="en-US" sz="1600" dirty="0">
                <a:latin typeface="Calibri Light" panose="020F0302020204030204" pitchFamily="34" charset="0"/>
                <a:cs typeface="Calibri Light" panose="020F0302020204030204" pitchFamily="34" charset="0"/>
              </a:rPr>
              <a:t> xem gần đây</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Lưu lại thông tin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người dùng yêu thích hoặc lưu lại</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Phân tích dữ liệu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Sử dụng thuật toán </a:t>
            </a:r>
            <a:r>
              <a:rPr lang="en-US" sz="1600" dirty="0" err="1">
                <a:latin typeface="Calibri Light" panose="020F0302020204030204" pitchFamily="34" charset="0"/>
                <a:cs typeface="Calibri Light" panose="020F0302020204030204" pitchFamily="34" charset="0"/>
              </a:rPr>
              <a:t>để</a:t>
            </a:r>
            <a:r>
              <a:rPr lang="en-US" sz="1600" dirty="0">
                <a:latin typeface="Calibri Light" panose="020F0302020204030204" pitchFamily="34" charset="0"/>
                <a:cs typeface="Calibri Light" panose="020F0302020204030204" pitchFamily="34" charset="0"/>
              </a:rPr>
              <a:t> phân tích lịch sử tìm kiếm, xem</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Xác định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a:t>
            </a:r>
            <a:r>
              <a:rPr lang="en-US" sz="1600" dirty="0" err="1">
                <a:latin typeface="Calibri Light" panose="020F0302020204030204" pitchFamily="34" charset="0"/>
                <a:cs typeface="Calibri Light" panose="020F0302020204030204" pitchFamily="34" charset="0"/>
              </a:rPr>
              <a:t>phổ</a:t>
            </a:r>
            <a:r>
              <a:rPr lang="en-US" sz="1600" dirty="0">
                <a:latin typeface="Calibri Light" panose="020F0302020204030204" pitchFamily="34" charset="0"/>
                <a:cs typeface="Calibri Light" panose="020F0302020204030204" pitchFamily="34" charset="0"/>
              </a:rPr>
              <a:t> biến mà người dùng thường xem hoặc tìm kiếm</a:t>
            </a:r>
          </a:p>
          <a:p>
            <a:pPr lvl="1" algn="just">
              <a:buFont typeface="Wingdings" panose="05000000000000000000" pitchFamily="2" charset="2"/>
              <a:buChar char="Ø"/>
            </a:pPr>
            <a:r>
              <a:rPr lang="en-US" sz="1800" dirty="0" err="1">
                <a:latin typeface="Calibri Light" panose="020F0302020204030204" pitchFamily="34" charset="0"/>
                <a:cs typeface="Calibri Light" panose="020F0302020204030204" pitchFamily="34" charset="0"/>
              </a:rPr>
              <a:t>Gợi</a:t>
            </a:r>
            <a:r>
              <a:rPr lang="en-US" sz="1800" dirty="0">
                <a:latin typeface="Calibri Light" panose="020F0302020204030204" pitchFamily="34" charset="0"/>
                <a:cs typeface="Calibri Light" panose="020F0302020204030204" pitchFamily="34" charset="0"/>
              </a:rPr>
              <a:t> ý </a:t>
            </a:r>
            <a:r>
              <a:rPr lang="en-US" sz="1800" dirty="0" err="1">
                <a:latin typeface="Calibri Light" panose="020F0302020204030204" pitchFamily="34" charset="0"/>
                <a:cs typeface="Calibri Light" panose="020F0302020204030204" pitchFamily="34" charset="0"/>
              </a:rPr>
              <a:t>món</a:t>
            </a:r>
            <a:r>
              <a:rPr lang="en-US" sz="1800" dirty="0">
                <a:latin typeface="Calibri Light" panose="020F0302020204030204" pitchFamily="34" charset="0"/>
                <a:cs typeface="Calibri Light" panose="020F0302020204030204" pitchFamily="34" charset="0"/>
              </a:rPr>
              <a:t> ăn</a:t>
            </a:r>
          </a:p>
          <a:p>
            <a:pPr lvl="2" algn="just">
              <a:buFont typeface="Courier New" panose="02070309020205020404" pitchFamily="49" charset="0"/>
              <a:buChar char="o"/>
            </a:pPr>
            <a:r>
              <a:rPr lang="en-US" sz="1600" dirty="0" err="1">
                <a:latin typeface="Calibri Light" panose="020F0302020204030204" pitchFamily="34" charset="0"/>
                <a:cs typeface="Calibri Light" panose="020F0302020204030204" pitchFamily="34" charset="0"/>
              </a:rPr>
              <a:t>Dựa</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trên</a:t>
            </a:r>
            <a:r>
              <a:rPr lang="en-US" sz="1600" dirty="0">
                <a:latin typeface="Calibri Light" panose="020F0302020204030204" pitchFamily="34" charset="0"/>
                <a:cs typeface="Calibri Light" panose="020F0302020204030204" pitchFamily="34" charset="0"/>
              </a:rPr>
              <a:t> dữ liệu phân tích, </a:t>
            </a:r>
            <a:r>
              <a:rPr lang="en-US" sz="1600" dirty="0" err="1">
                <a:latin typeface="Calibri Light" panose="020F0302020204030204" pitchFamily="34" charset="0"/>
                <a:cs typeface="Calibri Light" panose="020F0302020204030204" pitchFamily="34" charset="0"/>
              </a:rPr>
              <a:t>tạo</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gợi</a:t>
            </a:r>
            <a:r>
              <a:rPr lang="en-US" sz="1600" dirty="0">
                <a:latin typeface="Calibri Light" panose="020F0302020204030204" pitchFamily="34" charset="0"/>
                <a:cs typeface="Calibri Light" panose="020F0302020204030204" pitchFamily="34" charset="0"/>
              </a:rPr>
              <a:t> ý </a:t>
            </a:r>
            <a:r>
              <a:rPr lang="en-US" sz="1600" dirty="0" err="1">
                <a:latin typeface="Calibri Light" panose="020F0302020204030204" pitchFamily="34" charset="0"/>
                <a:cs typeface="Calibri Light" panose="020F0302020204030204" pitchFamily="34" charset="0"/>
              </a:rPr>
              <a:t>cho</a:t>
            </a:r>
            <a:r>
              <a:rPr lang="en-US" sz="1600" dirty="0">
                <a:latin typeface="Calibri Light" panose="020F0302020204030204" pitchFamily="34" charset="0"/>
                <a:cs typeface="Calibri Light" panose="020F0302020204030204" pitchFamily="34" charset="0"/>
              </a:rPr>
              <a:t> người dùng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Kết hợp thông tin từ cả lịch sử tìm kiếm và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họ xem gần đây</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Hiển thị thông tin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Hiển thị </a:t>
            </a:r>
            <a:r>
              <a:rPr lang="en-US" sz="1600" dirty="0" err="1">
                <a:latin typeface="Calibri Light" panose="020F0302020204030204" pitchFamily="34" charset="0"/>
                <a:cs typeface="Calibri Light" panose="020F0302020204030204" pitchFamily="34" charset="0"/>
              </a:rPr>
              <a:t>gợi</a:t>
            </a:r>
            <a:r>
              <a:rPr lang="en-US" sz="1600" dirty="0">
                <a:latin typeface="Calibri Light" panose="020F0302020204030204" pitchFamily="34" charset="0"/>
                <a:cs typeface="Calibri Light" panose="020F0302020204030204" pitchFamily="34" charset="0"/>
              </a:rPr>
              <a:t> ý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trong giao diện người dùng một </a:t>
            </a:r>
            <a:r>
              <a:rPr lang="en-US" sz="1600" dirty="0" err="1">
                <a:latin typeface="Calibri Light" panose="020F0302020204030204" pitchFamily="34" charset="0"/>
                <a:cs typeface="Calibri Light" panose="020F0302020204030204" pitchFamily="34" charset="0"/>
              </a:rPr>
              <a:t>cách</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hấp</a:t>
            </a:r>
            <a:r>
              <a:rPr lang="en-US" sz="1600" dirty="0">
                <a:latin typeface="Calibri Light" panose="020F0302020204030204" pitchFamily="34" charset="0"/>
                <a:cs typeface="Calibri Light" panose="020F0302020204030204" pitchFamily="34" charset="0"/>
              </a:rPr>
              <a:t> dẫn và dễ tiếp </a:t>
            </a:r>
            <a:r>
              <a:rPr lang="en-US" sz="1600" dirty="0" err="1">
                <a:latin typeface="Calibri Light" panose="020F0302020204030204" pitchFamily="34" charset="0"/>
                <a:cs typeface="Calibri Light" panose="020F0302020204030204" pitchFamily="34" charset="0"/>
              </a:rPr>
              <a:t>cận</a:t>
            </a:r>
            <a:endParaRPr lang="en-US" sz="16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algn="just">
              <a:buFont typeface="Arial" panose="020B0604020202020204" pitchFamily="34" charset="0"/>
              <a:buChar char="•"/>
            </a:pPr>
            <a:endParaRPr 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3029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1E1F816B-8256-04B0-0209-9432A02FA7BB}"/>
              </a:ext>
            </a:extLst>
          </p:cNvPr>
          <p:cNvPicPr>
            <a:picLocks noChangeAspect="1"/>
          </p:cNvPicPr>
          <p:nvPr/>
        </p:nvPicPr>
        <p:blipFill>
          <a:blip r:embed="rId2"/>
          <a:stretch>
            <a:fillRect/>
          </a:stretch>
        </p:blipFill>
        <p:spPr>
          <a:xfrm>
            <a:off x="1917665" y="2207369"/>
            <a:ext cx="9586947" cy="4362258"/>
          </a:xfrm>
          <a:prstGeom prst="rect">
            <a:avLst/>
          </a:prstGeom>
        </p:spPr>
      </p:pic>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kiểm tra xem trạng </a:t>
            </a:r>
            <a:r>
              <a:rPr lang="en-US" dirty="0" err="1">
                <a:latin typeface="Calibri Light" panose="020F0302020204030204" pitchFamily="34" charset="0"/>
                <a:cs typeface="Calibri Light" panose="020F0302020204030204" pitchFamily="34" charset="0"/>
              </a:rPr>
              <a:t>thái</a:t>
            </a:r>
            <a:r>
              <a:rPr lang="en-US" dirty="0">
                <a:latin typeface="Calibri Light" panose="020F0302020204030204" pitchFamily="34" charset="0"/>
                <a:cs typeface="Calibri Light" panose="020F0302020204030204" pitchFamily="34" charset="0"/>
              </a:rPr>
              <a:t> đối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1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hành động thích hoặc lưu </a:t>
            </a:r>
            <a:r>
              <a:rPr lang="en-US" dirty="0" err="1">
                <a:latin typeface="Calibri Light" panose="020F0302020204030204" pitchFamily="34" charset="0"/>
                <a:cs typeface="Calibri Light" panose="020F0302020204030204" pitchFamily="34" charset="0"/>
              </a:rPr>
              <a:t>món</a:t>
            </a:r>
            <a:r>
              <a:rPr lang="en-US" dirty="0">
                <a:latin typeface="Calibri Light" panose="020F0302020204030204" pitchFamily="34" charset="0"/>
                <a:cs typeface="Calibri Light" panose="020F0302020204030204" pitchFamily="34" charset="0"/>
              </a:rPr>
              <a:t> ăn </a:t>
            </a:r>
            <a:r>
              <a:rPr lang="en-US" dirty="0" err="1">
                <a:latin typeface="Calibri Light" panose="020F0302020204030204" pitchFamily="34" charset="0"/>
                <a:cs typeface="Calibri Light" panose="020F0302020204030204" pitchFamily="34" charset="0"/>
              </a:rPr>
              <a:t>này</a:t>
            </a:r>
            <a:r>
              <a:rPr lang="en-US" dirty="0">
                <a:latin typeface="Calibri Light" panose="020F0302020204030204" pitchFamily="34" charset="0"/>
                <a:cs typeface="Calibri Light" panose="020F0302020204030204" pitchFamily="34" charset="0"/>
              </a:rPr>
              <a:t> hay </a:t>
            </a:r>
            <a:r>
              <a:rPr lang="en-US" dirty="0" err="1">
                <a:latin typeface="Calibri Light" panose="020F0302020204030204" pitchFamily="34" charset="0"/>
                <a:cs typeface="Calibri Light" panose="020F0302020204030204" pitchFamily="34" charset="0"/>
              </a:rPr>
              <a:t>chưa,nếu</a:t>
            </a:r>
            <a:r>
              <a:rPr lang="en-US" dirty="0">
                <a:latin typeface="Calibri Light" panose="020F0302020204030204" pitchFamily="34" charset="0"/>
                <a:cs typeface="Calibri Light" panose="020F0302020204030204" pitchFamily="34" charset="0"/>
              </a:rPr>
              <a:t> chưa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bất kì hành động nào thì dữ liệu trả </a:t>
            </a:r>
            <a:r>
              <a:rPr lang="en-US" dirty="0" err="1">
                <a:latin typeface="Calibri Light" panose="020F0302020204030204" pitchFamily="34" charset="0"/>
                <a:cs typeface="Calibri Light" panose="020F0302020204030204" pitchFamily="34" charset="0"/>
              </a:rPr>
              <a:t>về</a:t>
            </a:r>
            <a:r>
              <a:rPr lang="en-US" dirty="0">
                <a:latin typeface="Calibri Light" panose="020F0302020204030204" pitchFamily="34" charset="0"/>
                <a:cs typeface="Calibri Light" panose="020F0302020204030204" pitchFamily="34" charset="0"/>
              </a:rPr>
              <a:t> là 0, </a:t>
            </a:r>
            <a:r>
              <a:rPr lang="en-US" dirty="0" err="1">
                <a:latin typeface="Calibri Light" panose="020F0302020204030204" pitchFamily="34" charset="0"/>
                <a:cs typeface="Calibri Light" panose="020F0302020204030204" pitchFamily="34" charset="0"/>
              </a:rPr>
              <a:t>ngược</a:t>
            </a:r>
            <a:r>
              <a:rPr lang="en-US" dirty="0">
                <a:latin typeface="Calibri Light" panose="020F0302020204030204" pitchFamily="34" charset="0"/>
                <a:cs typeface="Calibri Light" panose="020F0302020204030204" pitchFamily="34" charset="0"/>
              </a:rPr>
              <a:t> lại là 1 </a:t>
            </a:r>
            <a:endParaRPr lang="en-US" dirty="0"/>
          </a:p>
        </p:txBody>
      </p:sp>
    </p:spTree>
    <p:extLst>
      <p:ext uri="{BB962C8B-B14F-4D97-AF65-F5344CB8AC3E}">
        <p14:creationId xmlns:p14="http://schemas.microsoft.com/office/powerpoint/2010/main" val="294241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kiểm tra xem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xem hay tìm kiếm </a:t>
            </a:r>
            <a:r>
              <a:rPr lang="en-US" dirty="0" err="1">
                <a:latin typeface="Calibri Light" panose="020F0302020204030204" pitchFamily="34" charset="0"/>
                <a:cs typeface="Calibri Light" panose="020F0302020204030204" pitchFamily="34" charset="0"/>
              </a:rPr>
              <a:t>món</a:t>
            </a:r>
            <a:r>
              <a:rPr lang="en-US" dirty="0">
                <a:latin typeface="Calibri Light" panose="020F0302020204030204" pitchFamily="34" charset="0"/>
                <a:cs typeface="Calibri Light" panose="020F0302020204030204" pitchFamily="34" charset="0"/>
              </a:rPr>
              <a:t> ăn </a:t>
            </a:r>
            <a:r>
              <a:rPr lang="en-US" dirty="0" err="1">
                <a:latin typeface="Calibri Light" panose="020F0302020204030204" pitchFamily="34" charset="0"/>
                <a:cs typeface="Calibri Light" panose="020F0302020204030204" pitchFamily="34" charset="0"/>
              </a:rPr>
              <a:t>này</a:t>
            </a:r>
            <a:r>
              <a:rPr lang="en-US" dirty="0">
                <a:latin typeface="Calibri Light" panose="020F0302020204030204" pitchFamily="34" charset="0"/>
                <a:cs typeface="Calibri Light" panose="020F0302020204030204" pitchFamily="34" charset="0"/>
              </a:rPr>
              <a:t> hay chưa?</a:t>
            </a:r>
            <a:endParaRPr lang="en-US" dirty="0"/>
          </a:p>
        </p:txBody>
      </p:sp>
      <p:pic>
        <p:nvPicPr>
          <p:cNvPr id="9" name="Picture 8">
            <a:extLst>
              <a:ext uri="{FF2B5EF4-FFF2-40B4-BE49-F238E27FC236}">
                <a16:creationId xmlns:a16="http://schemas.microsoft.com/office/drawing/2014/main" id="{8AA5EC77-FC78-1B18-C67D-A6D05E9A311B}"/>
              </a:ext>
            </a:extLst>
          </p:cNvPr>
          <p:cNvPicPr>
            <a:picLocks noChangeAspect="1"/>
          </p:cNvPicPr>
          <p:nvPr/>
        </p:nvPicPr>
        <p:blipFill>
          <a:blip r:embed="rId2"/>
          <a:stretch>
            <a:fillRect/>
          </a:stretch>
        </p:blipFill>
        <p:spPr>
          <a:xfrm>
            <a:off x="1917666" y="2133600"/>
            <a:ext cx="9586945" cy="4276725"/>
          </a:xfrm>
          <a:prstGeom prst="rect">
            <a:avLst/>
          </a:prstGeom>
        </p:spPr>
      </p:pic>
    </p:spTree>
    <p:extLst>
      <p:ext uri="{BB962C8B-B14F-4D97-AF65-F5344CB8AC3E}">
        <p14:creationId xmlns:p14="http://schemas.microsoft.com/office/powerpoint/2010/main" val="31205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tính số lượng xem hay tìm kiếm trong 1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nhất định</a:t>
            </a:r>
            <a:endParaRPr lang="en-US" dirty="0"/>
          </a:p>
        </p:txBody>
      </p:sp>
      <p:pic>
        <p:nvPicPr>
          <p:cNvPr id="5" name="Picture 4">
            <a:extLst>
              <a:ext uri="{FF2B5EF4-FFF2-40B4-BE49-F238E27FC236}">
                <a16:creationId xmlns:a16="http://schemas.microsoft.com/office/drawing/2014/main" id="{87BD4030-0D24-D590-C523-9B6285B366A7}"/>
              </a:ext>
            </a:extLst>
          </p:cNvPr>
          <p:cNvPicPr>
            <a:picLocks noChangeAspect="1"/>
          </p:cNvPicPr>
          <p:nvPr/>
        </p:nvPicPr>
        <p:blipFill>
          <a:blip r:embed="rId2"/>
          <a:stretch>
            <a:fillRect/>
          </a:stretch>
        </p:blipFill>
        <p:spPr>
          <a:xfrm>
            <a:off x="1917665" y="1905000"/>
            <a:ext cx="9901441" cy="4651443"/>
          </a:xfrm>
          <a:prstGeom prst="rect">
            <a:avLst/>
          </a:prstGeom>
        </p:spPr>
      </p:pic>
    </p:spTree>
    <p:extLst>
      <p:ext uri="{BB962C8B-B14F-4D97-AF65-F5344CB8AC3E}">
        <p14:creationId xmlns:p14="http://schemas.microsoft.com/office/powerpoint/2010/main" val="244639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tính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chênh</a:t>
            </a:r>
            <a:r>
              <a:rPr lang="en-US" dirty="0">
                <a:latin typeface="Calibri Light" panose="020F0302020204030204" pitchFamily="34" charset="0"/>
                <a:cs typeface="Calibri Light" panose="020F0302020204030204" pitchFamily="34" charset="0"/>
              </a:rPr>
              <a:t> lệnh mà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xem/ tìm kiếm so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hiện tại</a:t>
            </a:r>
          </a:p>
        </p:txBody>
      </p:sp>
      <p:pic>
        <p:nvPicPr>
          <p:cNvPr id="5" name="Picture 4">
            <a:extLst>
              <a:ext uri="{FF2B5EF4-FFF2-40B4-BE49-F238E27FC236}">
                <a16:creationId xmlns:a16="http://schemas.microsoft.com/office/drawing/2014/main" id="{DB22BC3A-D496-F62B-44C1-0CA5553E0CB7}"/>
              </a:ext>
            </a:extLst>
          </p:cNvPr>
          <p:cNvPicPr>
            <a:picLocks noChangeAspect="1"/>
          </p:cNvPicPr>
          <p:nvPr/>
        </p:nvPicPr>
        <p:blipFill>
          <a:blip r:embed="rId2"/>
          <a:stretch>
            <a:fillRect/>
          </a:stretch>
        </p:blipFill>
        <p:spPr>
          <a:xfrm>
            <a:off x="1586688" y="2208179"/>
            <a:ext cx="10057321" cy="4357991"/>
          </a:xfrm>
          <a:prstGeom prst="rect">
            <a:avLst/>
          </a:prstGeom>
        </p:spPr>
      </p:pic>
    </p:spTree>
    <p:extLst>
      <p:ext uri="{BB962C8B-B14F-4D97-AF65-F5344CB8AC3E}">
        <p14:creationId xmlns:p14="http://schemas.microsoft.com/office/powerpoint/2010/main" val="162763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và sắp </a:t>
            </a:r>
            <a:r>
              <a:rPr lang="en-US" dirty="0" err="1"/>
              <a:t>xếp</a:t>
            </a:r>
            <a:r>
              <a:rPr lang="en-US" dirty="0"/>
              <a:t> </a:t>
            </a:r>
            <a:r>
              <a:rPr lang="en-US" dirty="0" err="1"/>
              <a:t>ra</a:t>
            </a:r>
            <a:r>
              <a:rPr lang="en-US" dirty="0"/>
              <a:t> những </a:t>
            </a:r>
            <a:r>
              <a:rPr lang="en-US" dirty="0" err="1"/>
              <a:t>món</a:t>
            </a:r>
            <a:r>
              <a:rPr lang="en-US" dirty="0"/>
              <a:t> ăn </a:t>
            </a:r>
            <a:r>
              <a:rPr lang="en-US" dirty="0" err="1"/>
              <a:t>có</a:t>
            </a:r>
            <a:r>
              <a:rPr lang="en-US" dirty="0"/>
              <a:t> số điểm </a:t>
            </a:r>
            <a:r>
              <a:rPr lang="en-US" dirty="0" err="1"/>
              <a:t>cao</a:t>
            </a:r>
            <a:r>
              <a:rPr lang="en-US" dirty="0"/>
              <a:t> hơn </a:t>
            </a:r>
            <a:r>
              <a:rPr lang="en-US" dirty="0" err="1"/>
              <a:t>ngưỡng</a:t>
            </a:r>
            <a:r>
              <a:rPr lang="en-US" dirty="0"/>
              <a:t> quy định </a:t>
            </a:r>
          </a:p>
        </p:txBody>
      </p:sp>
      <p:pic>
        <p:nvPicPr>
          <p:cNvPr id="5" name="Picture 4">
            <a:extLst>
              <a:ext uri="{FF2B5EF4-FFF2-40B4-BE49-F238E27FC236}">
                <a16:creationId xmlns:a16="http://schemas.microsoft.com/office/drawing/2014/main" id="{0CF06DAD-DDF4-1EBF-B30F-DE3C1884609F}"/>
              </a:ext>
            </a:extLst>
          </p:cNvPr>
          <p:cNvPicPr>
            <a:picLocks noChangeAspect="1"/>
          </p:cNvPicPr>
          <p:nvPr/>
        </p:nvPicPr>
        <p:blipFill>
          <a:blip r:embed="rId2"/>
          <a:stretch>
            <a:fillRect/>
          </a:stretch>
        </p:blipFill>
        <p:spPr>
          <a:xfrm>
            <a:off x="1507787" y="1905000"/>
            <a:ext cx="10175132" cy="4738396"/>
          </a:xfrm>
          <a:prstGeom prst="rect">
            <a:avLst/>
          </a:prstGeom>
        </p:spPr>
      </p:pic>
    </p:spTree>
    <p:extLst>
      <p:ext uri="{BB962C8B-B14F-4D97-AF65-F5344CB8AC3E}">
        <p14:creationId xmlns:p14="http://schemas.microsoft.com/office/powerpoint/2010/main" val="307383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và sắp </a:t>
            </a:r>
            <a:r>
              <a:rPr lang="en-US" dirty="0" err="1"/>
              <a:t>xếp</a:t>
            </a:r>
            <a:r>
              <a:rPr lang="en-US" dirty="0"/>
              <a:t> </a:t>
            </a:r>
            <a:r>
              <a:rPr lang="en-US" dirty="0" err="1"/>
              <a:t>ra</a:t>
            </a:r>
            <a:r>
              <a:rPr lang="en-US" dirty="0"/>
              <a:t> những </a:t>
            </a:r>
            <a:r>
              <a:rPr lang="en-US" dirty="0" err="1"/>
              <a:t>món</a:t>
            </a:r>
            <a:r>
              <a:rPr lang="en-US" dirty="0"/>
              <a:t> ăn </a:t>
            </a:r>
            <a:r>
              <a:rPr lang="en-US" dirty="0" err="1"/>
              <a:t>có</a:t>
            </a:r>
            <a:r>
              <a:rPr lang="en-US" dirty="0"/>
              <a:t> số điểm </a:t>
            </a:r>
            <a:r>
              <a:rPr lang="en-US" dirty="0" err="1"/>
              <a:t>cao</a:t>
            </a:r>
            <a:r>
              <a:rPr lang="en-US" dirty="0"/>
              <a:t> hơn </a:t>
            </a:r>
            <a:r>
              <a:rPr lang="en-US" dirty="0" err="1"/>
              <a:t>ngưỡng</a:t>
            </a:r>
            <a:r>
              <a:rPr lang="en-US" dirty="0"/>
              <a:t> quy định </a:t>
            </a:r>
          </a:p>
        </p:txBody>
      </p:sp>
      <p:pic>
        <p:nvPicPr>
          <p:cNvPr id="6" name="Picture 5">
            <a:extLst>
              <a:ext uri="{FF2B5EF4-FFF2-40B4-BE49-F238E27FC236}">
                <a16:creationId xmlns:a16="http://schemas.microsoft.com/office/drawing/2014/main" id="{02C187CA-3CCA-ADE8-9BE6-5F4CDDC02BA1}"/>
              </a:ext>
            </a:extLst>
          </p:cNvPr>
          <p:cNvPicPr>
            <a:picLocks noChangeAspect="1"/>
          </p:cNvPicPr>
          <p:nvPr/>
        </p:nvPicPr>
        <p:blipFill>
          <a:blip r:embed="rId2"/>
          <a:stretch>
            <a:fillRect/>
          </a:stretch>
        </p:blipFill>
        <p:spPr>
          <a:xfrm>
            <a:off x="1555411" y="2214666"/>
            <a:ext cx="9680035" cy="4156951"/>
          </a:xfrm>
          <a:prstGeom prst="rect">
            <a:avLst/>
          </a:prstGeom>
        </p:spPr>
      </p:pic>
    </p:spTree>
    <p:extLst>
      <p:ext uri="{BB962C8B-B14F-4D97-AF65-F5344CB8AC3E}">
        <p14:creationId xmlns:p14="http://schemas.microsoft.com/office/powerpoint/2010/main" val="146063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a:t>
            </a:r>
            <a:r>
              <a:rPr lang="en-US" dirty="0" err="1"/>
              <a:t>ra</a:t>
            </a:r>
            <a:r>
              <a:rPr lang="en-US" dirty="0"/>
              <a:t> những </a:t>
            </a:r>
            <a:r>
              <a:rPr lang="en-US" dirty="0" err="1"/>
              <a:t>món</a:t>
            </a:r>
            <a:r>
              <a:rPr lang="en-US" dirty="0"/>
              <a:t> ăn tương đồng so </a:t>
            </a:r>
            <a:r>
              <a:rPr lang="en-US" dirty="0" err="1"/>
              <a:t>với</a:t>
            </a:r>
            <a:r>
              <a:rPr lang="en-US" dirty="0"/>
              <a:t> danh sách phía </a:t>
            </a:r>
            <a:r>
              <a:rPr lang="en-US" dirty="0" err="1"/>
              <a:t>trên</a:t>
            </a:r>
            <a:endParaRPr lang="en-US" dirty="0"/>
          </a:p>
        </p:txBody>
      </p:sp>
      <p:pic>
        <p:nvPicPr>
          <p:cNvPr id="5" name="Picture 4">
            <a:extLst>
              <a:ext uri="{FF2B5EF4-FFF2-40B4-BE49-F238E27FC236}">
                <a16:creationId xmlns:a16="http://schemas.microsoft.com/office/drawing/2014/main" id="{F79B15C3-7B23-DBC8-2B4F-58171F059B4A}"/>
              </a:ext>
            </a:extLst>
          </p:cNvPr>
          <p:cNvPicPr>
            <a:picLocks noChangeAspect="1"/>
          </p:cNvPicPr>
          <p:nvPr/>
        </p:nvPicPr>
        <p:blipFill>
          <a:blip r:embed="rId2"/>
          <a:stretch>
            <a:fillRect/>
          </a:stretch>
        </p:blipFill>
        <p:spPr>
          <a:xfrm>
            <a:off x="1917665" y="1983435"/>
            <a:ext cx="9774982" cy="4509797"/>
          </a:xfrm>
          <a:prstGeom prst="rect">
            <a:avLst/>
          </a:prstGeom>
        </p:spPr>
      </p:pic>
    </p:spTree>
    <p:extLst>
      <p:ext uri="{BB962C8B-B14F-4D97-AF65-F5344CB8AC3E}">
        <p14:creationId xmlns:p14="http://schemas.microsoft.com/office/powerpoint/2010/main" val="383179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B3161070-BF3F-E905-33CF-22B441B7AD96}"/>
              </a:ext>
            </a:extLst>
          </p:cNvPr>
          <p:cNvSpPr txBox="1"/>
          <p:nvPr/>
        </p:nvSpPr>
        <p:spPr>
          <a:xfrm>
            <a:off x="1917665" y="1454602"/>
            <a:ext cx="9586946" cy="646331"/>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a:t>
            </a:r>
            <a:r>
              <a:rPr lang="en-US" dirty="0" err="1"/>
              <a:t>ra</a:t>
            </a:r>
            <a:r>
              <a:rPr lang="en-US" dirty="0"/>
              <a:t> danh sách </a:t>
            </a:r>
            <a:r>
              <a:rPr lang="en-US" dirty="0" err="1"/>
              <a:t>gợi</a:t>
            </a:r>
            <a:r>
              <a:rPr lang="en-US" dirty="0"/>
              <a:t> ý bằng </a:t>
            </a:r>
            <a:r>
              <a:rPr lang="en-US" dirty="0" err="1"/>
              <a:t>cách</a:t>
            </a:r>
            <a:r>
              <a:rPr lang="en-US" dirty="0"/>
              <a:t> kết hợp Random 60% </a:t>
            </a:r>
            <a:r>
              <a:rPr lang="en-US" dirty="0" err="1"/>
              <a:t>món</a:t>
            </a:r>
            <a:r>
              <a:rPr lang="en-US" dirty="0"/>
              <a:t> ăn </a:t>
            </a:r>
            <a:r>
              <a:rPr lang="en-US" dirty="0" err="1"/>
              <a:t>theo</a:t>
            </a:r>
            <a:r>
              <a:rPr lang="en-US" dirty="0"/>
              <a:t> loại và 40% </a:t>
            </a:r>
            <a:r>
              <a:rPr lang="en-US" dirty="0" err="1"/>
              <a:t>món</a:t>
            </a:r>
            <a:r>
              <a:rPr lang="en-US" dirty="0"/>
              <a:t> ăn </a:t>
            </a:r>
            <a:r>
              <a:rPr lang="en-US" dirty="0" err="1"/>
              <a:t>theo</a:t>
            </a:r>
            <a:r>
              <a:rPr lang="en-US" dirty="0"/>
              <a:t> sở thích người dùng</a:t>
            </a:r>
          </a:p>
        </p:txBody>
      </p:sp>
      <p:pic>
        <p:nvPicPr>
          <p:cNvPr id="9" name="Picture 8">
            <a:extLst>
              <a:ext uri="{FF2B5EF4-FFF2-40B4-BE49-F238E27FC236}">
                <a16:creationId xmlns:a16="http://schemas.microsoft.com/office/drawing/2014/main" id="{49083A1C-BE4E-D7F7-408C-9EE9C397C5B7}"/>
              </a:ext>
            </a:extLst>
          </p:cNvPr>
          <p:cNvPicPr>
            <a:picLocks noChangeAspect="1"/>
          </p:cNvPicPr>
          <p:nvPr/>
        </p:nvPicPr>
        <p:blipFill>
          <a:blip r:embed="rId2"/>
          <a:stretch>
            <a:fillRect/>
          </a:stretch>
        </p:blipFill>
        <p:spPr>
          <a:xfrm>
            <a:off x="1663430" y="2186279"/>
            <a:ext cx="9951396" cy="4509796"/>
          </a:xfrm>
          <a:prstGeom prst="rect">
            <a:avLst/>
          </a:prstGeom>
        </p:spPr>
      </p:pic>
    </p:spTree>
    <p:extLst>
      <p:ext uri="{BB962C8B-B14F-4D97-AF65-F5344CB8AC3E}">
        <p14:creationId xmlns:p14="http://schemas.microsoft.com/office/powerpoint/2010/main" val="1386800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8"/>
            </a:pPr>
            <a:r>
              <a:rPr lang="en-US" b="1">
                <a:latin typeface="Calibri Light" panose="020F0302020204030204" pitchFamily="34" charset="0"/>
                <a:cs typeface="Calibri Light" panose="020F0302020204030204" pitchFamily="34" charset="0"/>
              </a:rPr>
              <a:t>DEMO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E6D07C8F-945F-DD53-28B1-2D2EA832FB33}"/>
              </a:ext>
            </a:extLst>
          </p:cNvPr>
          <p:cNvPicPr>
            <a:picLocks noChangeAspect="1"/>
          </p:cNvPicPr>
          <p:nvPr/>
        </p:nvPicPr>
        <p:blipFill>
          <a:blip r:embed="rId2"/>
          <a:stretch>
            <a:fillRect/>
          </a:stretch>
        </p:blipFill>
        <p:spPr>
          <a:xfrm>
            <a:off x="1702340" y="1536956"/>
            <a:ext cx="9802272" cy="4696934"/>
          </a:xfrm>
          <a:prstGeom prst="rect">
            <a:avLst/>
          </a:prstGeom>
        </p:spPr>
      </p:pic>
    </p:spTree>
    <p:extLst>
      <p:ext uri="{BB962C8B-B14F-4D97-AF65-F5344CB8AC3E}">
        <p14:creationId xmlns:p14="http://schemas.microsoft.com/office/powerpoint/2010/main" val="233559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83D8-7C1B-7E7E-6F9B-9A3CDAF21C1B}"/>
              </a:ext>
            </a:extLst>
          </p:cNvPr>
          <p:cNvSpPr>
            <a:spLocks noGrp="1"/>
          </p:cNvSpPr>
          <p:nvPr>
            <p:ph type="title"/>
          </p:nvPr>
        </p:nvSpPr>
        <p:spPr/>
        <p:txBody>
          <a:bodyPr/>
          <a:lstStyle/>
          <a:p>
            <a:pPr algn="ctr"/>
            <a:r>
              <a:rPr lang="en-US" b="1">
                <a:latin typeface="Calibri Light" panose="020F0302020204030204" pitchFamily="34" charset="0"/>
                <a:cs typeface="Calibri Light" panose="020F0302020204030204" pitchFamily="34" charset="0"/>
              </a:rPr>
              <a:t>BẢNG PHÂN CÔNG CÔNG VIỆC</a:t>
            </a:r>
          </a:p>
        </p:txBody>
      </p:sp>
      <p:graphicFrame>
        <p:nvGraphicFramePr>
          <p:cNvPr id="5" name="Table 4">
            <a:extLst>
              <a:ext uri="{FF2B5EF4-FFF2-40B4-BE49-F238E27FC236}">
                <a16:creationId xmlns:a16="http://schemas.microsoft.com/office/drawing/2014/main" id="{3AD1B280-8C3D-56B6-9971-01B6B1C6699F}"/>
              </a:ext>
            </a:extLst>
          </p:cNvPr>
          <p:cNvGraphicFramePr>
            <a:graphicFrameLocks noGrp="1"/>
          </p:cNvGraphicFramePr>
          <p:nvPr>
            <p:extLst>
              <p:ext uri="{D42A27DB-BD31-4B8C-83A1-F6EECF244321}">
                <p14:modId xmlns:p14="http://schemas.microsoft.com/office/powerpoint/2010/main" val="3508540534"/>
              </p:ext>
            </p:extLst>
          </p:nvPr>
        </p:nvGraphicFramePr>
        <p:xfrm>
          <a:off x="2295331" y="1483569"/>
          <a:ext cx="9321281" cy="5422318"/>
        </p:xfrm>
        <a:graphic>
          <a:graphicData uri="http://schemas.openxmlformats.org/drawingml/2006/table">
            <a:tbl>
              <a:tblPr firstRow="1" firstCol="1" bandRow="1"/>
              <a:tblGrid>
                <a:gridCol w="685824">
                  <a:extLst>
                    <a:ext uri="{9D8B030D-6E8A-4147-A177-3AD203B41FA5}">
                      <a16:colId xmlns:a16="http://schemas.microsoft.com/office/drawing/2014/main" val="33221312"/>
                    </a:ext>
                  </a:extLst>
                </a:gridCol>
                <a:gridCol w="2032499">
                  <a:extLst>
                    <a:ext uri="{9D8B030D-6E8A-4147-A177-3AD203B41FA5}">
                      <a16:colId xmlns:a16="http://schemas.microsoft.com/office/drawing/2014/main" val="1548454827"/>
                    </a:ext>
                  </a:extLst>
                </a:gridCol>
                <a:gridCol w="2587689">
                  <a:extLst>
                    <a:ext uri="{9D8B030D-6E8A-4147-A177-3AD203B41FA5}">
                      <a16:colId xmlns:a16="http://schemas.microsoft.com/office/drawing/2014/main" val="1904988332"/>
                    </a:ext>
                  </a:extLst>
                </a:gridCol>
                <a:gridCol w="4015269">
                  <a:extLst>
                    <a:ext uri="{9D8B030D-6E8A-4147-A177-3AD203B41FA5}">
                      <a16:colId xmlns:a16="http://schemas.microsoft.com/office/drawing/2014/main" val="3722723866"/>
                    </a:ext>
                  </a:extLst>
                </a:gridCol>
              </a:tblGrid>
              <a:tr h="267474">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STT</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MSSV</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TÊN THÀNH VIÊN</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CÔNG VIỆC</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val="2686440626"/>
                  </a:ext>
                </a:extLst>
              </a:tr>
              <a:tr h="1223633">
                <a:tc>
                  <a:txBody>
                    <a:bodyPr/>
                    <a:lstStyle/>
                    <a:p>
                      <a:pPr algn="ctr">
                        <a:lnSpc>
                          <a:spcPct val="107000"/>
                        </a:lnSpc>
                        <a:spcAft>
                          <a:spcPts val="800"/>
                        </a:spcAft>
                      </a:pPr>
                      <a:r>
                        <a:rPr lang="en-US" sz="1600" b="0" kern="100" dirty="0">
                          <a:effectLst/>
                          <a:latin typeface="Calibri Light" panose="020F0302020204030204" pitchFamily="34" charset="0"/>
                          <a:cs typeface="Calibri Light" panose="020F0302020204030204" pitchFamily="34" charset="0"/>
                        </a:rPr>
                        <a:t>1</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N20DCCN001</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Vũ Hoàng Mạnh</a:t>
                      </a: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Quản lý người dùng</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Quản lý bài đăng</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Quản lý món ăn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Quản lý danh mục</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val="3800691188"/>
                  </a:ext>
                </a:extLst>
              </a:tr>
              <a:tr h="1181123">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2</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N20DCCN052</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a:effectLst/>
                          <a:latin typeface="Calibri Light" panose="020F0302020204030204" pitchFamily="34" charset="0"/>
                          <a:cs typeface="Calibri Light" panose="020F0302020204030204" pitchFamily="34" charset="0"/>
                        </a:rPr>
                        <a:t>Nguyễn Thị Nhung</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Thiết kế database</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Gợi ý món ăn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Tìm kiếm món ăn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Tìm kiếm món ăn theo nguyên liệu có sẵn</a:t>
                      </a:r>
                    </a:p>
                  </a:txBody>
                  <a:tcPr marL="40655" marR="40655" marT="0" marB="0"/>
                </a:tc>
                <a:extLst>
                  <a:ext uri="{0D108BD9-81ED-4DB2-BD59-A6C34878D82A}">
                    <a16:rowId xmlns:a16="http://schemas.microsoft.com/office/drawing/2014/main" val="1236792292"/>
                  </a:ext>
                </a:extLst>
              </a:tr>
              <a:tr h="674336">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3</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N20DCCN144</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a:effectLst/>
                          <a:latin typeface="Calibri Light" panose="020F0302020204030204" pitchFamily="34" charset="0"/>
                          <a:cs typeface="Calibri Light" panose="020F0302020204030204" pitchFamily="34" charset="0"/>
                        </a:rPr>
                        <a:t>Nguyễn Thị Thanh Thảo</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Viết word</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Đăng ký, đăng nhập</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val="3827026018"/>
                  </a:ext>
                </a:extLst>
              </a:tr>
              <a:tr h="2027863">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4</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N20DCCN158</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Nguyễn Thanh Trúc</a:t>
                      </a: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Danh sách các món ăn phổ biến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Hiển thị chi tiết món ăn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Quản lý danh sách món ăn đã tạo</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Hiển thị danh sách đã lưu/yêu thích</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Tài khoản người dung</a:t>
                      </a:r>
                    </a:p>
                    <a:p>
                      <a:pPr marL="342900" marR="0" lvl="0" indent="-342900" algn="l" defTabSz="4572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Danh mục món ăn</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Thiết kế ERD, DIAGRAM</a:t>
                      </a:r>
                    </a:p>
                    <a:p>
                      <a:pPr marL="342900" lvl="0" indent="-342900">
                        <a:lnSpc>
                          <a:spcPct val="107000"/>
                        </a:lnSpc>
                        <a:buFont typeface="Times New Roman" panose="02020603050405020304" pitchFamily="18" charset="0"/>
                        <a:buChar char="-"/>
                      </a:pPr>
                      <a:r>
                        <a:rPr lang="en-US" sz="1600" b="0" kern="100">
                          <a:effectLst/>
                          <a:latin typeface="Calibri Light" panose="020F0302020204030204" pitchFamily="34" charset="0"/>
                          <a:ea typeface="Calibri" panose="020F0502020204030204" pitchFamily="34" charset="0"/>
                          <a:cs typeface="Calibri Light" panose="020F0302020204030204" pitchFamily="34" charset="0"/>
                        </a:rPr>
                        <a:t>Thiết kế Fontend</a:t>
                      </a:r>
                    </a:p>
                  </a:txBody>
                  <a:tcPr marL="40655" marR="40655" marT="0" marB="0"/>
                </a:tc>
                <a:extLst>
                  <a:ext uri="{0D108BD9-81ED-4DB2-BD59-A6C34878D82A}">
                    <a16:rowId xmlns:a16="http://schemas.microsoft.com/office/drawing/2014/main" val="1130548267"/>
                  </a:ext>
                </a:extLst>
              </a:tr>
            </a:tbl>
          </a:graphicData>
        </a:graphic>
      </p:graphicFrame>
    </p:spTree>
    <p:extLst>
      <p:ext uri="{BB962C8B-B14F-4D97-AF65-F5344CB8AC3E}">
        <p14:creationId xmlns:p14="http://schemas.microsoft.com/office/powerpoint/2010/main" val="3114642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1316-2712-D4E5-97BF-519F134B555F}"/>
              </a:ext>
            </a:extLst>
          </p:cNvPr>
          <p:cNvSpPr>
            <a:spLocks noGrp="1"/>
          </p:cNvSpPr>
          <p:nvPr>
            <p:ph type="title"/>
          </p:nvPr>
        </p:nvSpPr>
        <p:spPr/>
        <p:txBody>
          <a:bodyPr/>
          <a:lstStyle/>
          <a:p>
            <a:pPr marL="742950" indent="-742950">
              <a:buFont typeface="+mj-lt"/>
              <a:buAutoNum type="arabicPeriod" startAt="8"/>
            </a:pPr>
            <a:r>
              <a:rPr lang="en-US" b="1">
                <a:latin typeface="Calibri Light" panose="020F0302020204030204" pitchFamily="34" charset="0"/>
                <a:cs typeface="Calibri Light" panose="020F0302020204030204" pitchFamily="34" charset="0"/>
              </a:rPr>
              <a:t>DEMO CHỨC NĂNG 2</a:t>
            </a:r>
          </a:p>
        </p:txBody>
      </p:sp>
      <p:sp>
        <p:nvSpPr>
          <p:cNvPr id="3" name="Content Placeholder 2">
            <a:extLst>
              <a:ext uri="{FF2B5EF4-FFF2-40B4-BE49-F238E27FC236}">
                <a16:creationId xmlns:a16="http://schemas.microsoft.com/office/drawing/2014/main"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1CCDBDC8-63CF-B82C-7620-0328F8B6CC98}"/>
              </a:ext>
            </a:extLst>
          </p:cNvPr>
          <p:cNvPicPr>
            <a:picLocks noChangeAspect="1"/>
          </p:cNvPicPr>
          <p:nvPr/>
        </p:nvPicPr>
        <p:blipFill>
          <a:blip r:embed="rId2"/>
          <a:stretch>
            <a:fillRect/>
          </a:stretch>
        </p:blipFill>
        <p:spPr>
          <a:xfrm>
            <a:off x="1352145" y="1449420"/>
            <a:ext cx="10152468" cy="4784469"/>
          </a:xfrm>
          <a:prstGeom prst="rect">
            <a:avLst/>
          </a:prstGeom>
        </p:spPr>
      </p:pic>
    </p:spTree>
    <p:extLst>
      <p:ext uri="{BB962C8B-B14F-4D97-AF65-F5344CB8AC3E}">
        <p14:creationId xmlns:p14="http://schemas.microsoft.com/office/powerpoint/2010/main" val="1276503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5"/>
            </a:pPr>
            <a:r>
              <a:rPr lang="en-US" sz="4000">
                <a:latin typeface="Calibri Light" panose="020F0302020204030204" pitchFamily="34" charset="0"/>
                <a:cs typeface="Calibri Light" panose="020F0302020204030204" pitchFamily="34" charset="0"/>
              </a:rPr>
              <a:t>THIẾT KẾ CƠ SỞ DỮ LIỆU</a:t>
            </a:r>
          </a:p>
        </p:txBody>
      </p:sp>
    </p:spTree>
    <p:extLst>
      <p:ext uri="{BB962C8B-B14F-4D97-AF65-F5344CB8AC3E}">
        <p14:creationId xmlns:p14="http://schemas.microsoft.com/office/powerpoint/2010/main" val="243682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865C-CDDE-F8F2-868A-4FA54FE3E342}"/>
              </a:ext>
            </a:extLst>
          </p:cNvPr>
          <p:cNvSpPr>
            <a:spLocks noGrp="1"/>
          </p:cNvSpPr>
          <p:nvPr>
            <p:ph type="title"/>
          </p:nvPr>
        </p:nvSpPr>
        <p:spPr/>
        <p:txBody>
          <a:bodyPr/>
          <a:lstStyle/>
          <a:p>
            <a:pPr marL="742950" indent="-742950">
              <a:buFont typeface="+mj-lt"/>
              <a:buAutoNum type="arabicPeriod"/>
            </a:pPr>
            <a:r>
              <a:rPr lang="en-US" sz="3600" b="1">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THỰC THỂ</a:t>
            </a:r>
            <a:endParaRPr lang="en-US">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4C66884A-7D0C-FE1B-866F-C6CC2509CEA5}"/>
              </a:ext>
            </a:extLst>
          </p:cNvPr>
          <p:cNvSpPr>
            <a:spLocks noGrp="1"/>
          </p:cNvSpPr>
          <p:nvPr>
            <p:ph idx="1"/>
          </p:nvPr>
        </p:nvSpPr>
        <p:spPr>
          <a:xfrm>
            <a:off x="2589212" y="2142931"/>
            <a:ext cx="8915400" cy="3777622"/>
          </a:xfrm>
        </p:spPr>
        <p:txBody>
          <a:bodyPr/>
          <a:lstStyle/>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USERS: </a:t>
            </a:r>
            <a:r>
              <a:rPr lang="en-US" sz="2000" b="0" i="0" u="sng">
                <a:solidFill>
                  <a:srgbClr val="000000"/>
                </a:solidFill>
                <a:effectLst/>
                <a:latin typeface="Calibri Light" panose="020F0302020204030204" pitchFamily="34" charset="0"/>
                <a:cs typeface="Calibri Light" panose="020F0302020204030204" pitchFamily="34" charset="0"/>
              </a:rPr>
              <a:t>ID_ND</a:t>
            </a:r>
            <a:r>
              <a:rPr lang="en-US" sz="2000" b="1" i="0">
                <a:solidFill>
                  <a:srgbClr val="000000"/>
                </a:solidFill>
                <a:effectLst/>
                <a:latin typeface="Calibri Light" panose="020F0302020204030204" pitchFamily="34" charset="0"/>
                <a:cs typeface="Calibri Light" panose="020F0302020204030204" pitchFamily="34" charset="0"/>
              </a:rPr>
              <a:t>, </a:t>
            </a:r>
            <a:r>
              <a:rPr lang="en-US" sz="2000" b="0" i="0">
                <a:solidFill>
                  <a:srgbClr val="000000"/>
                </a:solidFill>
                <a:effectLst/>
                <a:latin typeface="Calibri Light" panose="020F0302020204030204" pitchFamily="34" charset="0"/>
                <a:cs typeface="Calibri Light" panose="020F0302020204030204" pitchFamily="34" charset="0"/>
              </a:rPr>
              <a:t>TENND, EMAIL, PASSWORD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LOAIMON:</a:t>
            </a:r>
            <a:r>
              <a:rPr lang="en-US" sz="2000" b="0" i="0">
                <a:solidFill>
                  <a:srgbClr val="000000"/>
                </a:solidFill>
                <a:effectLst/>
                <a:latin typeface="Calibri Light" panose="020F0302020204030204" pitchFamily="34" charset="0"/>
                <a:cs typeface="Calibri Light" panose="020F0302020204030204" pitchFamily="34" charset="0"/>
              </a:rPr>
              <a:t> I</a:t>
            </a:r>
            <a:r>
              <a:rPr lang="en-US" sz="2000" b="0" i="0" u="sng">
                <a:solidFill>
                  <a:srgbClr val="000000"/>
                </a:solidFill>
                <a:effectLst/>
                <a:latin typeface="Calibri Light" panose="020F0302020204030204" pitchFamily="34" charset="0"/>
                <a:cs typeface="Calibri Light" panose="020F0302020204030204" pitchFamily="34" charset="0"/>
              </a:rPr>
              <a:t>DLOAI</a:t>
            </a:r>
            <a:r>
              <a:rPr lang="en-US" sz="2000" b="0" i="0">
                <a:solidFill>
                  <a:srgbClr val="000000"/>
                </a:solidFill>
                <a:effectLst/>
                <a:latin typeface="Calibri Light" panose="020F0302020204030204" pitchFamily="34" charset="0"/>
                <a:cs typeface="Calibri Light" panose="020F0302020204030204" pitchFamily="34" charset="0"/>
              </a:rPr>
              <a:t>, TENLOAI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MONAN:</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IDMON</a:t>
            </a:r>
            <a:r>
              <a:rPr lang="en-US" sz="2000" b="0" i="0">
                <a:solidFill>
                  <a:srgbClr val="000000"/>
                </a:solidFill>
                <a:effectLst/>
                <a:latin typeface="Calibri Light" panose="020F0302020204030204" pitchFamily="34" charset="0"/>
                <a:cs typeface="Calibri Light" panose="020F0302020204030204" pitchFamily="34" charset="0"/>
              </a:rPr>
              <a:t>, TENMON, HINHANH, MOTA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NGUYENLIEU: </a:t>
            </a:r>
            <a:r>
              <a:rPr lang="en-US" sz="2000" b="0" i="0" u="sng">
                <a:solidFill>
                  <a:srgbClr val="000000"/>
                </a:solidFill>
                <a:effectLst/>
                <a:latin typeface="Calibri Light" panose="020F0302020204030204" pitchFamily="34" charset="0"/>
                <a:cs typeface="Calibri Light" panose="020F0302020204030204" pitchFamily="34" charset="0"/>
              </a:rPr>
              <a:t>IDNGUYENLIEU</a:t>
            </a:r>
            <a:r>
              <a:rPr lang="en-US" sz="2000" b="0" i="0">
                <a:solidFill>
                  <a:srgbClr val="000000"/>
                </a:solidFill>
                <a:effectLst/>
                <a:latin typeface="Calibri Light" panose="020F0302020204030204" pitchFamily="34" charset="0"/>
                <a:cs typeface="Calibri Light" panose="020F0302020204030204" pitchFamily="34" charset="0"/>
              </a:rPr>
              <a:t>, TENNGUYENLIEU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CONGTHUC:</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IDCONGTHUC</a:t>
            </a:r>
            <a:r>
              <a:rPr lang="en-US" sz="2000" b="0" i="0">
                <a:solidFill>
                  <a:srgbClr val="000000"/>
                </a:solidFill>
                <a:effectLst/>
                <a:latin typeface="Calibri Light" panose="020F0302020204030204" pitchFamily="34" charset="0"/>
                <a:cs typeface="Calibri Light" panose="020F0302020204030204" pitchFamily="34" charset="0"/>
              </a:rPr>
              <a:t>, THOIGIANNAU, DOKHO, MOTA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DONVI:</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IDDONVI</a:t>
            </a:r>
            <a:r>
              <a:rPr lang="en-US" sz="2000" b="0" i="0">
                <a:solidFill>
                  <a:srgbClr val="000000"/>
                </a:solidFill>
                <a:effectLst/>
                <a:latin typeface="Calibri Light" panose="020F0302020204030204" pitchFamily="34" charset="0"/>
                <a:cs typeface="Calibri Light" panose="020F0302020204030204" pitchFamily="34" charset="0"/>
              </a:rPr>
              <a:t>, TENDONVI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BUOCLAM:</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IDBUOCLAM</a:t>
            </a:r>
            <a:r>
              <a:rPr lang="en-US" sz="2000" b="0" i="0">
                <a:solidFill>
                  <a:srgbClr val="000000"/>
                </a:solidFill>
                <a:effectLst/>
                <a:latin typeface="Calibri Light" panose="020F0302020204030204" pitchFamily="34" charset="0"/>
                <a:cs typeface="Calibri Light" panose="020F0302020204030204" pitchFamily="34" charset="0"/>
              </a:rPr>
              <a:t>, TENBUOCLAM </a:t>
            </a:r>
          </a:p>
          <a:p>
            <a:pPr marL="0" indent="0">
              <a:buNone/>
            </a:pPr>
            <a:endParaRPr lang="en-US"/>
          </a:p>
        </p:txBody>
      </p:sp>
    </p:spTree>
    <p:extLst>
      <p:ext uri="{BB962C8B-B14F-4D97-AF65-F5344CB8AC3E}">
        <p14:creationId xmlns:p14="http://schemas.microsoft.com/office/powerpoint/2010/main" val="231569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865C-CDDE-F8F2-868A-4FA54FE3E342}"/>
              </a:ext>
            </a:extLst>
          </p:cNvPr>
          <p:cNvSpPr>
            <a:spLocks noGrp="1"/>
          </p:cNvSpPr>
          <p:nvPr>
            <p:ph type="title"/>
          </p:nvPr>
        </p:nvSpPr>
        <p:spPr/>
        <p:txBody>
          <a:bodyPr/>
          <a:lstStyle/>
          <a:p>
            <a:pPr marL="742950" indent="-742950">
              <a:buFont typeface="+mj-lt"/>
              <a:buAutoNum type="arabicPeriod" startAt="2"/>
            </a:pPr>
            <a:r>
              <a:rPr lang="en-US" b="1">
                <a:solidFill>
                  <a:schemeClr val="tx1"/>
                </a:solidFill>
                <a:latin typeface="Calibri Light" panose="020F0302020204030204" pitchFamily="34" charset="0"/>
                <a:ea typeface="Calibri" panose="020F0502020204030204" pitchFamily="34" charset="0"/>
                <a:cs typeface="Calibri Light" panose="020F0302020204030204" pitchFamily="34" charset="0"/>
              </a:rPr>
              <a:t>CHUYỂN MÔ HÌNH DỮ LIỆU</a:t>
            </a:r>
            <a:endParaRPr lang="en-US">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4C66884A-7D0C-FE1B-866F-C6CC2509CEA5}"/>
              </a:ext>
            </a:extLst>
          </p:cNvPr>
          <p:cNvSpPr>
            <a:spLocks noGrp="1"/>
          </p:cNvSpPr>
          <p:nvPr>
            <p:ph idx="1"/>
          </p:nvPr>
        </p:nvSpPr>
        <p:spPr>
          <a:xfrm>
            <a:off x="2592925" y="1540188"/>
            <a:ext cx="8915400" cy="4693701"/>
          </a:xfrm>
        </p:spPr>
        <p:txBody>
          <a:bodyPr>
            <a:normAutofit/>
          </a:bodyPr>
          <a:lstStyle/>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USERS: </a:t>
            </a:r>
            <a:r>
              <a:rPr lang="en-US" b="0" i="0" u="sng">
                <a:solidFill>
                  <a:srgbClr val="000000"/>
                </a:solidFill>
                <a:effectLst/>
                <a:latin typeface="Calibri Light" panose="020F0302020204030204" pitchFamily="34" charset="0"/>
                <a:cs typeface="Calibri Light" panose="020F0302020204030204" pitchFamily="34" charset="0"/>
              </a:rPr>
              <a:t>ID_ND</a:t>
            </a:r>
            <a:r>
              <a:rPr lang="en-US" b="1" i="0">
                <a:solidFill>
                  <a:srgbClr val="000000"/>
                </a:solidFill>
                <a:effectLst/>
                <a:latin typeface="Calibri Light" panose="020F0302020204030204" pitchFamily="34" charset="0"/>
                <a:cs typeface="Calibri Light" panose="020F0302020204030204" pitchFamily="34" charset="0"/>
              </a:rPr>
              <a:t>, </a:t>
            </a:r>
            <a:r>
              <a:rPr lang="en-US" b="0" i="0">
                <a:solidFill>
                  <a:srgbClr val="000000"/>
                </a:solidFill>
                <a:effectLst/>
                <a:latin typeface="Calibri Light" panose="020F0302020204030204" pitchFamily="34" charset="0"/>
                <a:cs typeface="Calibri Light" panose="020F0302020204030204" pitchFamily="34" charset="0"/>
              </a:rPr>
              <a:t>TENND, EMAIL, PASSWORD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LOAIMON:</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IDLOAI,</a:t>
            </a:r>
            <a:r>
              <a:rPr lang="en-US" b="0" i="0">
                <a:solidFill>
                  <a:srgbClr val="000000"/>
                </a:solidFill>
                <a:effectLst/>
                <a:latin typeface="Calibri Light" panose="020F0302020204030204" pitchFamily="34" charset="0"/>
                <a:cs typeface="Calibri Light" panose="020F0302020204030204" pitchFamily="34" charset="0"/>
              </a:rPr>
              <a:t> TENLOAI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MONAN:</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IDMON</a:t>
            </a:r>
            <a:r>
              <a:rPr lang="en-US" b="0" i="0">
                <a:solidFill>
                  <a:srgbClr val="000000"/>
                </a:solidFill>
                <a:effectLst/>
                <a:latin typeface="Calibri Light" panose="020F0302020204030204" pitchFamily="34" charset="0"/>
                <a:cs typeface="Calibri Light" panose="020F0302020204030204" pitchFamily="34" charset="0"/>
              </a:rPr>
              <a:t>, TENMON, HINHANH, MOTA, </a:t>
            </a:r>
            <a:r>
              <a:rPr lang="en-US" b="1" i="0">
                <a:solidFill>
                  <a:srgbClr val="000000"/>
                </a:solidFill>
                <a:effectLst/>
                <a:latin typeface="Calibri Light" panose="020F0302020204030204" pitchFamily="34" charset="0"/>
                <a:cs typeface="Calibri Light" panose="020F0302020204030204" pitchFamily="34" charset="0"/>
              </a:rPr>
              <a:t>IDLOAI</a:t>
            </a:r>
            <a:r>
              <a:rPr lang="en-US" b="0" i="0">
                <a:solidFill>
                  <a:srgbClr val="000000"/>
                </a:solidFill>
                <a:effectLst/>
                <a:latin typeface="Calibri Light" panose="020F0302020204030204" pitchFamily="34" charset="0"/>
                <a:cs typeface="Calibri Light" panose="020F0302020204030204" pitchFamily="34" charset="0"/>
              </a:rPr>
              <a:t>, </a:t>
            </a:r>
            <a:r>
              <a:rPr lang="en-US" b="1" i="0">
                <a:solidFill>
                  <a:srgbClr val="000000"/>
                </a:solidFill>
                <a:effectLst/>
                <a:latin typeface="Calibri Light" panose="020F0302020204030204" pitchFamily="34" charset="0"/>
                <a:cs typeface="Calibri Light" panose="020F0302020204030204" pitchFamily="34" charset="0"/>
              </a:rPr>
              <a:t>ID_ND, IDCONGTHUC</a:t>
            </a:r>
            <a:r>
              <a:rPr lang="en-US" b="0" i="0">
                <a:solidFill>
                  <a:srgbClr val="000000"/>
                </a:solidFill>
                <a:effectLst/>
                <a:latin typeface="Calibri Light" panose="020F0302020204030204" pitchFamily="34" charset="0"/>
                <a:cs typeface="Calibri Light" panose="020F0302020204030204" pitchFamily="34" charset="0"/>
              </a:rPr>
              <a:t>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DONVI</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IDDONVI</a:t>
            </a:r>
            <a:r>
              <a:rPr lang="en-US" b="0" i="0">
                <a:solidFill>
                  <a:srgbClr val="000000"/>
                </a:solidFill>
                <a:effectLst/>
                <a:latin typeface="Calibri Light" panose="020F0302020204030204" pitchFamily="34" charset="0"/>
                <a:cs typeface="Calibri Light" panose="020F0302020204030204" pitchFamily="34" charset="0"/>
              </a:rPr>
              <a:t>, TENDONVI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NGUYENLIEU: </a:t>
            </a:r>
            <a:r>
              <a:rPr lang="en-US" b="0" i="0" u="sng">
                <a:solidFill>
                  <a:srgbClr val="000000"/>
                </a:solidFill>
                <a:effectLst/>
                <a:latin typeface="Calibri Light" panose="020F0302020204030204" pitchFamily="34" charset="0"/>
                <a:cs typeface="Calibri Light" panose="020F0302020204030204" pitchFamily="34" charset="0"/>
              </a:rPr>
              <a:t>IDNGUYENLIEU</a:t>
            </a:r>
            <a:r>
              <a:rPr lang="en-US" b="0" i="0">
                <a:solidFill>
                  <a:srgbClr val="000000"/>
                </a:solidFill>
                <a:effectLst/>
                <a:latin typeface="Calibri Light" panose="020F0302020204030204" pitchFamily="34" charset="0"/>
                <a:cs typeface="Calibri Light" panose="020F0302020204030204" pitchFamily="34" charset="0"/>
              </a:rPr>
              <a:t>, TENNGUYENLIEU, </a:t>
            </a:r>
            <a:r>
              <a:rPr lang="en-US" b="1" i="0">
                <a:solidFill>
                  <a:srgbClr val="000000"/>
                </a:solidFill>
                <a:effectLst/>
                <a:latin typeface="Calibri Light" panose="020F0302020204030204" pitchFamily="34" charset="0"/>
                <a:cs typeface="Calibri Light" panose="020F0302020204030204" pitchFamily="34" charset="0"/>
              </a:rPr>
              <a:t>IDDONVI</a:t>
            </a:r>
            <a:r>
              <a:rPr lang="en-US" b="0" i="0">
                <a:solidFill>
                  <a:srgbClr val="000000"/>
                </a:solidFill>
                <a:effectLst/>
                <a:latin typeface="Calibri Light" panose="020F0302020204030204" pitchFamily="34" charset="0"/>
                <a:cs typeface="Calibri Light" panose="020F0302020204030204" pitchFamily="34" charset="0"/>
              </a:rPr>
              <a:t>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CONGTHUC:</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IDCONGTHUC</a:t>
            </a:r>
            <a:r>
              <a:rPr lang="en-US" b="0" i="0">
                <a:solidFill>
                  <a:srgbClr val="000000"/>
                </a:solidFill>
                <a:effectLst/>
                <a:latin typeface="Calibri Light" panose="020F0302020204030204" pitchFamily="34" charset="0"/>
                <a:cs typeface="Calibri Light" panose="020F0302020204030204" pitchFamily="34" charset="0"/>
              </a:rPr>
              <a:t>, THOIGIANNAU, DOKHO, MOTA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BUOCLAM:</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IDBUOCLAM</a:t>
            </a:r>
            <a:r>
              <a:rPr lang="en-US" b="0" i="0">
                <a:solidFill>
                  <a:srgbClr val="000000"/>
                </a:solidFill>
                <a:effectLst/>
                <a:latin typeface="Calibri Light" panose="020F0302020204030204" pitchFamily="34" charset="0"/>
                <a:cs typeface="Calibri Light" panose="020F0302020204030204" pitchFamily="34" charset="0"/>
              </a:rPr>
              <a:t>, TENBUOCLAM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CT_CONGTHUC: </a:t>
            </a:r>
            <a:r>
              <a:rPr lang="en-US" b="1" i="0" u="sng">
                <a:solidFill>
                  <a:srgbClr val="000000"/>
                </a:solidFill>
                <a:effectLst/>
                <a:latin typeface="Calibri Light" panose="020F0302020204030204" pitchFamily="34" charset="0"/>
                <a:cs typeface="Calibri Light" panose="020F0302020204030204" pitchFamily="34" charset="0"/>
              </a:rPr>
              <a:t>IDCONGTHUC, IDNGUYENLIEU</a:t>
            </a:r>
            <a:r>
              <a:rPr lang="en-US" b="0" i="0">
                <a:solidFill>
                  <a:srgbClr val="000000"/>
                </a:solidFill>
                <a:effectLst/>
                <a:latin typeface="Calibri Light" panose="020F0302020204030204" pitchFamily="34" charset="0"/>
                <a:cs typeface="Calibri Light" panose="020F0302020204030204" pitchFamily="34" charset="0"/>
              </a:rPr>
              <a:t>, SOLUONG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DS_YEUTHICH: </a:t>
            </a:r>
            <a:r>
              <a:rPr lang="en-US" b="1" i="0" u="sng">
                <a:solidFill>
                  <a:srgbClr val="000000"/>
                </a:solidFill>
                <a:effectLst/>
                <a:latin typeface="Calibri Light" panose="020F0302020204030204" pitchFamily="34" charset="0"/>
                <a:cs typeface="Calibri Light" panose="020F0302020204030204" pitchFamily="34" charset="0"/>
              </a:rPr>
              <a:t>ID_ND, IDMON</a:t>
            </a:r>
            <a:r>
              <a:rPr lang="en-US" b="0" i="0">
                <a:solidFill>
                  <a:srgbClr val="000000"/>
                </a:solidFill>
                <a:effectLst/>
                <a:latin typeface="Calibri Light" panose="020F0302020204030204" pitchFamily="34" charset="0"/>
                <a:cs typeface="Calibri Light" panose="020F0302020204030204" pitchFamily="34" charset="0"/>
              </a:rPr>
              <a:t>, TRANGTHAI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CT_BUOCLAM: </a:t>
            </a:r>
            <a:r>
              <a:rPr lang="en-US" b="1" i="0" u="sng">
                <a:solidFill>
                  <a:srgbClr val="000000"/>
                </a:solidFill>
                <a:effectLst/>
                <a:latin typeface="Calibri Light" panose="020F0302020204030204" pitchFamily="34" charset="0"/>
                <a:cs typeface="Calibri Light" panose="020F0302020204030204" pitchFamily="34" charset="0"/>
              </a:rPr>
              <a:t>IDCONGTHUC, IDBUOCLAM</a:t>
            </a:r>
            <a:r>
              <a:rPr lang="en-US" b="0" i="0">
                <a:solidFill>
                  <a:srgbClr val="000000"/>
                </a:solidFill>
                <a:effectLst/>
                <a:latin typeface="Calibri Light" panose="020F0302020204030204" pitchFamily="34" charset="0"/>
                <a:cs typeface="Calibri Light" panose="020F0302020204030204" pitchFamily="34" charset="0"/>
              </a:rPr>
              <a:t>,</a:t>
            </a:r>
            <a:r>
              <a:rPr lang="en-US" b="1" i="0">
                <a:solidFill>
                  <a:srgbClr val="000000"/>
                </a:solidFill>
                <a:effectLst/>
                <a:latin typeface="Calibri Light" panose="020F0302020204030204" pitchFamily="34" charset="0"/>
                <a:cs typeface="Calibri Light" panose="020F0302020204030204" pitchFamily="34" charset="0"/>
              </a:rPr>
              <a:t> </a:t>
            </a:r>
            <a:r>
              <a:rPr lang="en-US" b="0" i="0">
                <a:solidFill>
                  <a:srgbClr val="000000"/>
                </a:solidFill>
                <a:effectLst/>
                <a:latin typeface="Calibri Light" panose="020F0302020204030204" pitchFamily="34" charset="0"/>
                <a:cs typeface="Calibri Light" panose="020F0302020204030204" pitchFamily="34" charset="0"/>
              </a:rPr>
              <a:t>MOTA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DL_HANHDONG: </a:t>
            </a:r>
            <a:r>
              <a:rPr lang="en-US" b="1" i="0" u="sng">
                <a:solidFill>
                  <a:srgbClr val="000000"/>
                </a:solidFill>
                <a:effectLst/>
                <a:latin typeface="Calibri Light" panose="020F0302020204030204" pitchFamily="34" charset="0"/>
                <a:cs typeface="Calibri Light" panose="020F0302020204030204" pitchFamily="34" charset="0"/>
              </a:rPr>
              <a:t>ID_ND, IDMON, HANHDONG, THOIGIAN</a:t>
            </a:r>
            <a:r>
              <a:rPr lang="en-US" b="0" i="0">
                <a:solidFill>
                  <a:srgbClr val="000000"/>
                </a:solidFill>
                <a:effectLst/>
                <a:latin typeface="Calibri Light" panose="020F0302020204030204" pitchFamily="34" charset="0"/>
                <a:cs typeface="Calibri Light" panose="020F0302020204030204" pitchFamily="34" charset="0"/>
              </a:rPr>
              <a:t> </a:t>
            </a:r>
          </a:p>
          <a:p>
            <a:pPr>
              <a:buFont typeface="Courier New" panose="02070309020205020404" pitchFamily="49" charset="0"/>
              <a:buChar char="o"/>
            </a:pPr>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7108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865C-CDDE-F8F2-868A-4FA54FE3E342}"/>
              </a:ext>
            </a:extLst>
          </p:cNvPr>
          <p:cNvSpPr>
            <a:spLocks noGrp="1"/>
          </p:cNvSpPr>
          <p:nvPr>
            <p:ph type="title"/>
          </p:nvPr>
        </p:nvSpPr>
        <p:spPr/>
        <p:txBody>
          <a:bodyPr/>
          <a:lstStyle/>
          <a:p>
            <a:pPr marL="742950" indent="-742950">
              <a:buFont typeface="+mj-lt"/>
              <a:buAutoNum type="arabicPeriod" startAt="3"/>
            </a:pPr>
            <a:r>
              <a:rPr lang="en-US" b="1">
                <a:solidFill>
                  <a:schemeClr val="tx1"/>
                </a:solidFill>
                <a:latin typeface="Calibri Light" panose="020F0302020204030204" pitchFamily="34" charset="0"/>
                <a:cs typeface="Calibri Light" panose="020F0302020204030204" pitchFamily="34" charset="0"/>
              </a:rPr>
              <a:t>MÔ HÌNH ERD</a:t>
            </a:r>
            <a:endParaRPr lang="en-US">
              <a:latin typeface="Calibri Light" panose="020F0302020204030204" pitchFamily="34" charset="0"/>
              <a:cs typeface="Calibri Light" panose="020F0302020204030204" pitchFamily="34" charset="0"/>
            </a:endParaRPr>
          </a:p>
        </p:txBody>
      </p:sp>
      <p:pic>
        <p:nvPicPr>
          <p:cNvPr id="1032" name="Picture 8">
            <a:extLst>
              <a:ext uri="{FF2B5EF4-FFF2-40B4-BE49-F238E27FC236}">
                <a16:creationId xmlns:a16="http://schemas.microsoft.com/office/drawing/2014/main" id="{A6FA1EC5-FFA6-EDA3-444E-77F8F79DFE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009" y="1468267"/>
            <a:ext cx="8707015" cy="501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3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865C-CDDE-F8F2-868A-4FA54FE3E342}"/>
              </a:ext>
            </a:extLst>
          </p:cNvPr>
          <p:cNvSpPr>
            <a:spLocks noGrp="1"/>
          </p:cNvSpPr>
          <p:nvPr>
            <p:ph type="title"/>
          </p:nvPr>
        </p:nvSpPr>
        <p:spPr/>
        <p:txBody>
          <a:bodyPr/>
          <a:lstStyle/>
          <a:p>
            <a:pPr marL="742950" indent="-742950">
              <a:buFont typeface="+mj-lt"/>
              <a:buAutoNum type="arabicPeriod" startAt="4"/>
            </a:pPr>
            <a:r>
              <a:rPr lang="en-US" sz="3600" b="1">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DIAGRAM</a:t>
            </a:r>
            <a:endParaRPr lang="en-US">
              <a:latin typeface="Calibri Light" panose="020F0302020204030204" pitchFamily="34" charset="0"/>
              <a:cs typeface="Calibri Light" panose="020F0302020204030204" pitchFamily="34" charset="0"/>
            </a:endParaRPr>
          </a:p>
        </p:txBody>
      </p:sp>
      <p:pic>
        <p:nvPicPr>
          <p:cNvPr id="2052" name="Picture 4">
            <a:extLst>
              <a:ext uri="{FF2B5EF4-FFF2-40B4-BE49-F238E27FC236}">
                <a16:creationId xmlns:a16="http://schemas.microsoft.com/office/drawing/2014/main" id="{74029445-8A9E-DA4B-0BB8-965B0FB254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8349" y="1727204"/>
            <a:ext cx="9326264" cy="484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2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4"/>
            </a:pPr>
            <a:r>
              <a:rPr lang="en-US" sz="4000">
                <a:latin typeface="Calibri Light" panose="020F0302020204030204" pitchFamily="34" charset="0"/>
                <a:cs typeface="Calibri Light" panose="020F0302020204030204" pitchFamily="34" charset="0"/>
              </a:rPr>
              <a:t>DEMO GIAO DIỆN HỆ THỐNG</a:t>
            </a:r>
          </a:p>
        </p:txBody>
      </p:sp>
    </p:spTree>
    <p:extLst>
      <p:ext uri="{BB962C8B-B14F-4D97-AF65-F5344CB8AC3E}">
        <p14:creationId xmlns:p14="http://schemas.microsoft.com/office/powerpoint/2010/main" val="88251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CHỨC NĂNG ĐĂNG KÝ</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C60C81EB-D463-4FBD-95EF-4C433BCF777C}"/>
              </a:ext>
            </a:extLst>
          </p:cNvPr>
          <p:cNvPicPr>
            <a:picLocks noGrp="1" noChangeAspect="1"/>
          </p:cNvPicPr>
          <p:nvPr>
            <p:ph idx="1"/>
          </p:nvPr>
        </p:nvPicPr>
        <p:blipFill>
          <a:blip r:embed="rId2"/>
          <a:stretch>
            <a:fillRect/>
          </a:stretch>
        </p:blipFill>
        <p:spPr>
          <a:xfrm>
            <a:off x="2198451" y="1852059"/>
            <a:ext cx="9260732" cy="4743294"/>
          </a:xfrm>
        </p:spPr>
      </p:pic>
    </p:spTree>
    <p:extLst>
      <p:ext uri="{BB962C8B-B14F-4D97-AF65-F5344CB8AC3E}">
        <p14:creationId xmlns:p14="http://schemas.microsoft.com/office/powerpoint/2010/main" val="98297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2"/>
            </a:pPr>
            <a:r>
              <a:rPr lang="en-US" sz="3600" b="1">
                <a:latin typeface="Calibri Light" panose="020F0302020204030204" pitchFamily="34" charset="0"/>
                <a:cs typeface="Calibri Light" panose="020F0302020204030204" pitchFamily="34" charset="0"/>
              </a:rPr>
              <a:t>CHỨC NĂNG TÌM KIẾM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60637747-C288-E850-A915-4B2C6C7CFDC3}"/>
              </a:ext>
            </a:extLst>
          </p:cNvPr>
          <p:cNvPicPr>
            <a:picLocks noGrp="1" noChangeAspect="1"/>
          </p:cNvPicPr>
          <p:nvPr>
            <p:ph idx="1"/>
          </p:nvPr>
        </p:nvPicPr>
        <p:blipFill>
          <a:blip r:embed="rId2"/>
          <a:stretch>
            <a:fillRect/>
          </a:stretch>
        </p:blipFill>
        <p:spPr>
          <a:xfrm>
            <a:off x="1750979" y="1852059"/>
            <a:ext cx="9776298" cy="4470920"/>
          </a:xfrm>
        </p:spPr>
      </p:pic>
    </p:spTree>
    <p:extLst>
      <p:ext uri="{BB962C8B-B14F-4D97-AF65-F5344CB8AC3E}">
        <p14:creationId xmlns:p14="http://schemas.microsoft.com/office/powerpoint/2010/main" val="3702910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89212" y="671909"/>
            <a:ext cx="9122890" cy="1200329"/>
          </a:xfrm>
          <a:prstGeom prst="rect">
            <a:avLst/>
          </a:prstGeom>
          <a:noFill/>
        </p:spPr>
        <p:txBody>
          <a:bodyPr wrap="square">
            <a:spAutoFit/>
          </a:bodyPr>
          <a:lstStyle/>
          <a:p>
            <a:pPr marL="742950" indent="-742950">
              <a:buFont typeface="+mj-lt"/>
              <a:buAutoNum type="arabicPeriod" startAt="3"/>
            </a:pPr>
            <a:r>
              <a:rPr lang="en-US" sz="3600" b="1" dirty="0">
                <a:latin typeface="Calibri Light" panose="020F0302020204030204" pitchFamily="34" charset="0"/>
                <a:cs typeface="Calibri Light" panose="020F0302020204030204" pitchFamily="34" charset="0"/>
              </a:rPr>
              <a:t>CHỨC NĂNG TÌM KIẾM MÓN ĂN THEO NGUYÊN LIỆU CÓ SẴN</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FB54C9E-D9AC-1DD4-CFC5-CB3D57B9E1ED}"/>
              </a:ext>
            </a:extLst>
          </p:cNvPr>
          <p:cNvPicPr>
            <a:picLocks noChangeAspect="1"/>
          </p:cNvPicPr>
          <p:nvPr/>
        </p:nvPicPr>
        <p:blipFill>
          <a:blip r:embed="rId2"/>
          <a:stretch>
            <a:fillRect/>
          </a:stretch>
        </p:blipFill>
        <p:spPr>
          <a:xfrm>
            <a:off x="2589211" y="2133600"/>
            <a:ext cx="8915399" cy="4257472"/>
          </a:xfrm>
          <a:prstGeom prst="rect">
            <a:avLst/>
          </a:prstGeom>
        </p:spPr>
      </p:pic>
      <p:cxnSp>
        <p:nvCxnSpPr>
          <p:cNvPr id="10" name="Straight Arrow Connector 9">
            <a:extLst>
              <a:ext uri="{FF2B5EF4-FFF2-40B4-BE49-F238E27FC236}">
                <a16:creationId xmlns:a16="http://schemas.microsoft.com/office/drawing/2014/main" id="{63E0B0C0-F640-EC46-44F1-4E26BCCF82C6}"/>
              </a:ext>
            </a:extLst>
          </p:cNvPr>
          <p:cNvCxnSpPr/>
          <p:nvPr/>
        </p:nvCxnSpPr>
        <p:spPr>
          <a:xfrm>
            <a:off x="3589506" y="3764604"/>
            <a:ext cx="822890" cy="194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1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0CAA-9783-D897-433F-088C1DD2CE5F}"/>
              </a:ext>
            </a:extLst>
          </p:cNvPr>
          <p:cNvSpPr>
            <a:spLocks noGrp="1"/>
          </p:cNvSpPr>
          <p:nvPr>
            <p:ph type="title"/>
          </p:nvPr>
        </p:nvSpPr>
        <p:spPr/>
        <p:txBody>
          <a:bodyPr/>
          <a:lstStyle/>
          <a:p>
            <a:pPr algn="ctr"/>
            <a:r>
              <a:rPr lang="en-US" b="1">
                <a:latin typeface="Calibri Light" panose="020F0302020204030204" pitchFamily="34" charset="0"/>
                <a:cs typeface="Calibri Light" panose="020F0302020204030204" pitchFamily="34" charset="0"/>
              </a:rPr>
              <a:t>MỤC LỤC</a:t>
            </a:r>
          </a:p>
        </p:txBody>
      </p:sp>
      <p:sp>
        <p:nvSpPr>
          <p:cNvPr id="3" name="Content Placeholder 2">
            <a:extLst>
              <a:ext uri="{FF2B5EF4-FFF2-40B4-BE49-F238E27FC236}">
                <a16:creationId xmlns:a16="http://schemas.microsoft.com/office/drawing/2014/main" id="{94AD79F3-EF6C-CC14-F173-2AB20E6F2965}"/>
              </a:ext>
            </a:extLst>
          </p:cNvPr>
          <p:cNvSpPr>
            <a:spLocks noGrp="1"/>
          </p:cNvSpPr>
          <p:nvPr>
            <p:ph idx="1"/>
          </p:nvPr>
        </p:nvSpPr>
        <p:spPr/>
        <p:txBody>
          <a:bodyPr>
            <a:normAutofit/>
          </a:bodyPr>
          <a:lstStyle/>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VỀ HỆ THỐNG</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ĐỐI TƯỢNG SỬ DỤNG HỆ THỐNG</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TỔNG QUAN CÁC CHỨC NĂNG </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VÀ PHÂN TÍCH CHỨC NĂNG THÔNG MINH</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THIẾT KẾ CƠ SỞ DỮ LIỆU</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DEMO GIAO DIỆN HỆ THỐNG TRANG WEB</a:t>
            </a:r>
          </a:p>
        </p:txBody>
      </p:sp>
    </p:spTree>
    <p:extLst>
      <p:ext uri="{BB962C8B-B14F-4D97-AF65-F5344CB8AC3E}">
        <p14:creationId xmlns:p14="http://schemas.microsoft.com/office/powerpoint/2010/main" val="40451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89212" y="671909"/>
            <a:ext cx="9122890" cy="646331"/>
          </a:xfrm>
          <a:prstGeom prst="rect">
            <a:avLst/>
          </a:prstGeom>
          <a:noFill/>
        </p:spPr>
        <p:txBody>
          <a:bodyPr wrap="square">
            <a:spAutoFit/>
          </a:bodyPr>
          <a:lstStyle/>
          <a:p>
            <a:pPr marL="742950" indent="-742950">
              <a:buFont typeface="+mj-lt"/>
              <a:buAutoNum type="arabicPeriod" startAt="3"/>
            </a:pPr>
            <a:r>
              <a:rPr lang="en-US" sz="3600" dirty="0">
                <a:latin typeface="Calibri Light" panose="020F0302020204030204" pitchFamily="34" charset="0"/>
                <a:cs typeface="Calibri Light" panose="020F0302020204030204" pitchFamily="34" charset="0"/>
              </a:rPr>
              <a:t>HIỂN THỊ KẾT QUẢ</a:t>
            </a: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cxnSp>
        <p:nvCxnSpPr>
          <p:cNvPr id="10" name="Straight Arrow Connector 9">
            <a:extLst>
              <a:ext uri="{FF2B5EF4-FFF2-40B4-BE49-F238E27FC236}">
                <a16:creationId xmlns:a16="http://schemas.microsoft.com/office/drawing/2014/main" id="{63E0B0C0-F640-EC46-44F1-4E26BCCF82C6}"/>
              </a:ext>
            </a:extLst>
          </p:cNvPr>
          <p:cNvCxnSpPr/>
          <p:nvPr/>
        </p:nvCxnSpPr>
        <p:spPr>
          <a:xfrm>
            <a:off x="3589506" y="3764604"/>
            <a:ext cx="822890" cy="194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9FCCB6-8608-9A0C-C506-7DDA7421A70F}"/>
              </a:ext>
            </a:extLst>
          </p:cNvPr>
          <p:cNvPicPr>
            <a:picLocks noChangeAspect="1"/>
          </p:cNvPicPr>
          <p:nvPr/>
        </p:nvPicPr>
        <p:blipFill>
          <a:blip r:embed="rId2"/>
          <a:stretch>
            <a:fillRect/>
          </a:stretch>
        </p:blipFill>
        <p:spPr>
          <a:xfrm>
            <a:off x="2589212" y="1877438"/>
            <a:ext cx="9006158" cy="4474724"/>
          </a:xfrm>
          <a:prstGeom prst="rect">
            <a:avLst/>
          </a:prstGeom>
        </p:spPr>
      </p:pic>
    </p:spTree>
    <p:extLst>
      <p:ext uri="{BB962C8B-B14F-4D97-AF65-F5344CB8AC3E}">
        <p14:creationId xmlns:p14="http://schemas.microsoft.com/office/powerpoint/2010/main" val="245324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CHỨC NĂNG XEM DANH MỤC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125C92-6786-F603-CB27-0D0B73B9D6F7}"/>
              </a:ext>
            </a:extLst>
          </p:cNvPr>
          <p:cNvPicPr>
            <a:picLocks noChangeAspect="1"/>
          </p:cNvPicPr>
          <p:nvPr/>
        </p:nvPicPr>
        <p:blipFill>
          <a:blip r:embed="rId2"/>
          <a:stretch>
            <a:fillRect/>
          </a:stretch>
        </p:blipFill>
        <p:spPr>
          <a:xfrm>
            <a:off x="2169268" y="1852058"/>
            <a:ext cx="9484468" cy="4457752"/>
          </a:xfrm>
          <a:prstGeom prst="rect">
            <a:avLst/>
          </a:prstGeom>
        </p:spPr>
      </p:pic>
    </p:spTree>
    <p:extLst>
      <p:ext uri="{BB962C8B-B14F-4D97-AF65-F5344CB8AC3E}">
        <p14:creationId xmlns:p14="http://schemas.microsoft.com/office/powerpoint/2010/main" val="2388775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1200329"/>
          </a:xfrm>
          <a:prstGeom prst="rect">
            <a:avLst/>
          </a:prstGeom>
          <a:noFill/>
        </p:spPr>
        <p:txBody>
          <a:bodyPr wrap="square">
            <a:spAutoFit/>
          </a:bodyPr>
          <a:lstStyle/>
          <a:p>
            <a:pPr marL="742950" indent="-742950">
              <a:buFont typeface="+mj-lt"/>
              <a:buAutoNum type="arabicPeriod" startAt="5"/>
            </a:pPr>
            <a:r>
              <a:rPr lang="en-US" sz="3600" b="1">
                <a:latin typeface="Calibri Light" panose="020F0302020204030204" pitchFamily="34" charset="0"/>
                <a:cs typeface="Calibri Light" panose="020F0302020204030204" pitchFamily="34" charset="0"/>
              </a:rPr>
              <a:t>CHỨC NĂNG DANH SÁCH MÓN ĂN PHỔ BIẾN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39E84080-102F-C14C-CA8C-AE53D6BEA5D9}"/>
              </a:ext>
            </a:extLst>
          </p:cNvPr>
          <p:cNvPicPr>
            <a:picLocks noGrp="1" noChangeAspect="1"/>
          </p:cNvPicPr>
          <p:nvPr>
            <p:ph idx="1"/>
          </p:nvPr>
        </p:nvPicPr>
        <p:blipFill>
          <a:blip r:embed="rId2"/>
          <a:stretch>
            <a:fillRect/>
          </a:stretch>
        </p:blipFill>
        <p:spPr>
          <a:xfrm>
            <a:off x="2592925" y="2133599"/>
            <a:ext cx="9002445" cy="4286655"/>
          </a:xfrm>
        </p:spPr>
      </p:pic>
    </p:spTree>
    <p:extLst>
      <p:ext uri="{BB962C8B-B14F-4D97-AF65-F5344CB8AC3E}">
        <p14:creationId xmlns:p14="http://schemas.microsoft.com/office/powerpoint/2010/main" val="882023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CHỨC NĂNG XEM CHI TIẾT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90EBF3AD-5097-A8D8-E785-9584C96F0689}"/>
              </a:ext>
            </a:extLst>
          </p:cNvPr>
          <p:cNvPicPr>
            <a:picLocks noGrp="1" noChangeAspect="1"/>
          </p:cNvPicPr>
          <p:nvPr>
            <p:ph idx="1"/>
          </p:nvPr>
        </p:nvPicPr>
        <p:blipFill>
          <a:blip r:embed="rId2"/>
          <a:stretch>
            <a:fillRect/>
          </a:stretch>
        </p:blipFill>
        <p:spPr>
          <a:xfrm>
            <a:off x="2373549" y="2133599"/>
            <a:ext cx="9270460" cy="4354749"/>
          </a:xfrm>
        </p:spPr>
      </p:pic>
    </p:spTree>
    <p:extLst>
      <p:ext uri="{BB962C8B-B14F-4D97-AF65-F5344CB8AC3E}">
        <p14:creationId xmlns:p14="http://schemas.microsoft.com/office/powerpoint/2010/main" val="841773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CHỨC NĂNG XEM CHI TIẾT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591C252-D206-682C-1129-60E90036484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BB89432E-B826-F8A1-8C4B-07BABD6C2470}"/>
              </a:ext>
            </a:extLst>
          </p:cNvPr>
          <p:cNvPicPr>
            <a:picLocks noChangeAspect="1"/>
          </p:cNvPicPr>
          <p:nvPr/>
        </p:nvPicPr>
        <p:blipFill>
          <a:blip r:embed="rId2"/>
          <a:stretch>
            <a:fillRect/>
          </a:stretch>
        </p:blipFill>
        <p:spPr>
          <a:xfrm>
            <a:off x="2178995" y="2013626"/>
            <a:ext cx="9325617" cy="4277815"/>
          </a:xfrm>
          <a:prstGeom prst="rect">
            <a:avLst/>
          </a:prstGeom>
        </p:spPr>
      </p:pic>
    </p:spTree>
    <p:extLst>
      <p:ext uri="{BB962C8B-B14F-4D97-AF65-F5344CB8AC3E}">
        <p14:creationId xmlns:p14="http://schemas.microsoft.com/office/powerpoint/2010/main" val="14735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ĐĂNG NHẬP/ĐĂNG XUẤT</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F4A2F7-8096-C4E2-A2E3-74A3EA69C8D0}"/>
              </a:ext>
            </a:extLst>
          </p:cNvPr>
          <p:cNvPicPr>
            <a:picLocks noChangeAspect="1"/>
          </p:cNvPicPr>
          <p:nvPr/>
        </p:nvPicPr>
        <p:blipFill>
          <a:blip r:embed="rId2"/>
          <a:stretch>
            <a:fillRect/>
          </a:stretch>
        </p:blipFill>
        <p:spPr>
          <a:xfrm>
            <a:off x="1926077" y="1852057"/>
            <a:ext cx="9708204" cy="4529287"/>
          </a:xfrm>
          <a:prstGeom prst="rect">
            <a:avLst/>
          </a:prstGeom>
        </p:spPr>
      </p:pic>
    </p:spTree>
    <p:extLst>
      <p:ext uri="{BB962C8B-B14F-4D97-AF65-F5344CB8AC3E}">
        <p14:creationId xmlns:p14="http://schemas.microsoft.com/office/powerpoint/2010/main" val="2882739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ĐĂNG NHẬP/ĐĂNG XUẤT</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756384F-0C30-251E-F18D-9DD122D899DF}"/>
              </a:ext>
            </a:extLst>
          </p:cNvPr>
          <p:cNvPicPr>
            <a:picLocks noChangeAspect="1"/>
          </p:cNvPicPr>
          <p:nvPr/>
        </p:nvPicPr>
        <p:blipFill>
          <a:blip r:embed="rId2"/>
          <a:stretch>
            <a:fillRect/>
          </a:stretch>
        </p:blipFill>
        <p:spPr>
          <a:xfrm>
            <a:off x="2227634" y="1731522"/>
            <a:ext cx="9416375" cy="4669277"/>
          </a:xfrm>
          <a:prstGeom prst="rect">
            <a:avLst/>
          </a:prstGeom>
        </p:spPr>
      </p:pic>
      <p:cxnSp>
        <p:nvCxnSpPr>
          <p:cNvPr id="11" name="Straight Arrow Connector 10">
            <a:extLst>
              <a:ext uri="{FF2B5EF4-FFF2-40B4-BE49-F238E27FC236}">
                <a16:creationId xmlns:a16="http://schemas.microsoft.com/office/drawing/2014/main" id="{18346080-281F-FC82-9F1C-DBA4C91C186F}"/>
              </a:ext>
            </a:extLst>
          </p:cNvPr>
          <p:cNvCxnSpPr/>
          <p:nvPr/>
        </p:nvCxnSpPr>
        <p:spPr>
          <a:xfrm flipH="1">
            <a:off x="11245174" y="2133600"/>
            <a:ext cx="690664" cy="531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2"/>
            </a:pPr>
            <a:r>
              <a:rPr lang="en-US" sz="3600" b="1">
                <a:latin typeface="Calibri Light" panose="020F0302020204030204" pitchFamily="34" charset="0"/>
                <a:cs typeface="Calibri Light" panose="020F0302020204030204" pitchFamily="34" charset="0"/>
              </a:rPr>
              <a:t>CHỈNH SỬA TÀI KHOẢN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8374AE0A-29F4-7660-AAD8-92900DC663B8}"/>
              </a:ext>
            </a:extLst>
          </p:cNvPr>
          <p:cNvPicPr>
            <a:picLocks noGrp="1" noChangeAspect="1"/>
          </p:cNvPicPr>
          <p:nvPr>
            <p:ph idx="1"/>
          </p:nvPr>
        </p:nvPicPr>
        <p:blipFill>
          <a:blip r:embed="rId2"/>
          <a:stretch>
            <a:fillRect/>
          </a:stretch>
        </p:blipFill>
        <p:spPr>
          <a:xfrm>
            <a:off x="2344366" y="1984443"/>
            <a:ext cx="9309369" cy="4377445"/>
          </a:xfrm>
        </p:spPr>
      </p:pic>
    </p:spTree>
    <p:extLst>
      <p:ext uri="{BB962C8B-B14F-4D97-AF65-F5344CB8AC3E}">
        <p14:creationId xmlns:p14="http://schemas.microsoft.com/office/powerpoint/2010/main" val="222731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3"/>
            </a:pPr>
            <a:r>
              <a:rPr lang="en-US" sz="3600" b="1">
                <a:latin typeface="Calibri Light" panose="020F0302020204030204" pitchFamily="34" charset="0"/>
                <a:cs typeface="Calibri Light" panose="020F0302020204030204" pitchFamily="34" charset="0"/>
              </a:rPr>
              <a:t>XEM DANH SÁCH GỢI Ý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427BEC5E-DD79-043E-8A3F-8405E644FCB6}"/>
              </a:ext>
            </a:extLst>
          </p:cNvPr>
          <p:cNvPicPr>
            <a:picLocks noGrp="1" noChangeAspect="1"/>
          </p:cNvPicPr>
          <p:nvPr>
            <p:ph idx="1"/>
          </p:nvPr>
        </p:nvPicPr>
        <p:blipFill>
          <a:blip r:embed="rId2"/>
          <a:stretch>
            <a:fillRect/>
          </a:stretch>
        </p:blipFill>
        <p:spPr>
          <a:xfrm>
            <a:off x="2592925" y="1926077"/>
            <a:ext cx="8944079" cy="4357991"/>
          </a:xfrm>
        </p:spPr>
      </p:pic>
    </p:spTree>
    <p:extLst>
      <p:ext uri="{BB962C8B-B14F-4D97-AF65-F5344CB8AC3E}">
        <p14:creationId xmlns:p14="http://schemas.microsoft.com/office/powerpoint/2010/main" val="2967700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3"/>
            </a:pPr>
            <a:r>
              <a:rPr lang="en-US" sz="3600" b="1">
                <a:latin typeface="Calibri Light" panose="020F0302020204030204" pitchFamily="34" charset="0"/>
                <a:cs typeface="Calibri Light" panose="020F0302020204030204" pitchFamily="34" charset="0"/>
              </a:rPr>
              <a:t>XEM DANH SÁCH GỢI Ý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ABC18E05-64BF-ECB3-9182-38ED53CEDB5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CF989C7-614A-B9EF-3DD7-F4CDBE58738D}"/>
              </a:ext>
            </a:extLst>
          </p:cNvPr>
          <p:cNvPicPr>
            <a:picLocks noChangeAspect="1"/>
          </p:cNvPicPr>
          <p:nvPr/>
        </p:nvPicPr>
        <p:blipFill>
          <a:blip r:embed="rId2"/>
          <a:stretch>
            <a:fillRect/>
          </a:stretch>
        </p:blipFill>
        <p:spPr>
          <a:xfrm>
            <a:off x="2042808" y="1852057"/>
            <a:ext cx="9581745" cy="4509831"/>
          </a:xfrm>
          <a:prstGeom prst="rect">
            <a:avLst/>
          </a:prstGeom>
        </p:spPr>
      </p:pic>
    </p:spTree>
    <p:extLst>
      <p:ext uri="{BB962C8B-B14F-4D97-AF65-F5344CB8AC3E}">
        <p14:creationId xmlns:p14="http://schemas.microsoft.com/office/powerpoint/2010/main" val="99765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a:pPr>
            <a:r>
              <a:rPr lang="en-US" sz="4000">
                <a:latin typeface="Calibri Light" panose="020F0302020204030204" pitchFamily="34" charset="0"/>
                <a:cs typeface="Calibri Light" panose="020F0302020204030204" pitchFamily="34" charset="0"/>
              </a:rPr>
              <a:t>GIỚI THIỆU HỆ THỐNG</a:t>
            </a:r>
          </a:p>
        </p:txBody>
      </p:sp>
    </p:spTree>
    <p:extLst>
      <p:ext uri="{BB962C8B-B14F-4D97-AF65-F5344CB8AC3E}">
        <p14:creationId xmlns:p14="http://schemas.microsoft.com/office/powerpoint/2010/main" val="3690422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CD00A1C3-B2ED-7C40-BCA1-321F363E937A}"/>
              </a:ext>
            </a:extLst>
          </p:cNvPr>
          <p:cNvPicPr>
            <a:picLocks noGrp="1" noChangeAspect="1"/>
          </p:cNvPicPr>
          <p:nvPr>
            <p:ph idx="1"/>
          </p:nvPr>
        </p:nvPicPr>
        <p:blipFill>
          <a:blip r:embed="rId2"/>
          <a:stretch>
            <a:fillRect/>
          </a:stretch>
        </p:blipFill>
        <p:spPr>
          <a:xfrm>
            <a:off x="2893471" y="2133600"/>
            <a:ext cx="8306884" cy="3778250"/>
          </a:xfrm>
        </p:spPr>
      </p:pic>
    </p:spTree>
    <p:extLst>
      <p:ext uri="{BB962C8B-B14F-4D97-AF65-F5344CB8AC3E}">
        <p14:creationId xmlns:p14="http://schemas.microsoft.com/office/powerpoint/2010/main" val="918242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8D0F5A43-5996-73F0-AD9C-51FAD1385F2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7FAFB84-4B77-67EC-FF48-09DEBFECEA7A}"/>
              </a:ext>
            </a:extLst>
          </p:cNvPr>
          <p:cNvPicPr>
            <a:picLocks noChangeAspect="1"/>
          </p:cNvPicPr>
          <p:nvPr/>
        </p:nvPicPr>
        <p:blipFill>
          <a:blip r:embed="rId2"/>
          <a:stretch>
            <a:fillRect/>
          </a:stretch>
        </p:blipFill>
        <p:spPr>
          <a:xfrm>
            <a:off x="2266544" y="1852057"/>
            <a:ext cx="9319099" cy="4441739"/>
          </a:xfrm>
          <a:prstGeom prst="rect">
            <a:avLst/>
          </a:prstGeom>
        </p:spPr>
      </p:pic>
    </p:spTree>
    <p:extLst>
      <p:ext uri="{BB962C8B-B14F-4D97-AF65-F5344CB8AC3E}">
        <p14:creationId xmlns:p14="http://schemas.microsoft.com/office/powerpoint/2010/main" val="2269880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8D0F5A43-5996-73F0-AD9C-51FAD1385F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3C03BF-E97A-0B32-A352-2F82FD8AEB77}"/>
              </a:ext>
            </a:extLst>
          </p:cNvPr>
          <p:cNvPicPr>
            <a:picLocks noChangeAspect="1"/>
          </p:cNvPicPr>
          <p:nvPr/>
        </p:nvPicPr>
        <p:blipFill>
          <a:blip r:embed="rId2"/>
          <a:stretch>
            <a:fillRect/>
          </a:stretch>
        </p:blipFill>
        <p:spPr>
          <a:xfrm>
            <a:off x="1819072" y="1852059"/>
            <a:ext cx="9824937" cy="4577924"/>
          </a:xfrm>
          <a:prstGeom prst="rect">
            <a:avLst/>
          </a:prstGeom>
        </p:spPr>
      </p:pic>
    </p:spTree>
    <p:extLst>
      <p:ext uri="{BB962C8B-B14F-4D97-AF65-F5344CB8AC3E}">
        <p14:creationId xmlns:p14="http://schemas.microsoft.com/office/powerpoint/2010/main" val="670618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8D0F5A43-5996-73F0-AD9C-51FAD1385F2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445E7-2A25-2312-8B7B-217DA36401D7}"/>
              </a:ext>
            </a:extLst>
          </p:cNvPr>
          <p:cNvPicPr>
            <a:picLocks noChangeAspect="1"/>
          </p:cNvPicPr>
          <p:nvPr/>
        </p:nvPicPr>
        <p:blipFill>
          <a:blip r:embed="rId2"/>
          <a:stretch>
            <a:fillRect/>
          </a:stretch>
        </p:blipFill>
        <p:spPr>
          <a:xfrm>
            <a:off x="1332689" y="1935804"/>
            <a:ext cx="10282138" cy="4610911"/>
          </a:xfrm>
          <a:prstGeom prst="rect">
            <a:avLst/>
          </a:prstGeom>
        </p:spPr>
      </p:pic>
    </p:spTree>
    <p:extLst>
      <p:ext uri="{BB962C8B-B14F-4D97-AF65-F5344CB8AC3E}">
        <p14:creationId xmlns:p14="http://schemas.microsoft.com/office/powerpoint/2010/main" val="1853077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5"/>
            </a:pPr>
            <a:r>
              <a:rPr lang="en-US" sz="3600" b="1">
                <a:latin typeface="Calibri Light" panose="020F0302020204030204" pitchFamily="34" charset="0"/>
                <a:cs typeface="Calibri Light" panose="020F0302020204030204" pitchFamily="34" charset="0"/>
              </a:rPr>
              <a:t>YÊU THÍCH/LƯU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0183C894-DD7E-6454-E192-1F5B080D9B6D}"/>
              </a:ext>
            </a:extLst>
          </p:cNvPr>
          <p:cNvPicPr>
            <a:picLocks noGrp="1" noChangeAspect="1"/>
          </p:cNvPicPr>
          <p:nvPr>
            <p:ph idx="1"/>
          </p:nvPr>
        </p:nvPicPr>
        <p:blipFill>
          <a:blip r:embed="rId2"/>
          <a:stretch>
            <a:fillRect/>
          </a:stretch>
        </p:blipFill>
        <p:spPr>
          <a:xfrm>
            <a:off x="2589213" y="1994170"/>
            <a:ext cx="8915400" cy="4367719"/>
          </a:xfrm>
        </p:spPr>
      </p:pic>
      <p:cxnSp>
        <p:nvCxnSpPr>
          <p:cNvPr id="8" name="Straight Arrow Connector 7">
            <a:extLst>
              <a:ext uri="{FF2B5EF4-FFF2-40B4-BE49-F238E27FC236}">
                <a16:creationId xmlns:a16="http://schemas.microsoft.com/office/drawing/2014/main" id="{7594D731-0B77-18E7-B329-FDD77D575B04}"/>
              </a:ext>
            </a:extLst>
          </p:cNvPr>
          <p:cNvCxnSpPr/>
          <p:nvPr/>
        </p:nvCxnSpPr>
        <p:spPr>
          <a:xfrm flipH="1">
            <a:off x="10933889" y="2529191"/>
            <a:ext cx="729575" cy="899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475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XEM DANH SÁCH ĐÃ LƯU</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0690A98-4121-A5D2-54FC-4A5D8E46A33F}"/>
              </a:ext>
            </a:extLst>
          </p:cNvPr>
          <p:cNvPicPr>
            <a:picLocks noChangeAspect="1"/>
          </p:cNvPicPr>
          <p:nvPr/>
        </p:nvPicPr>
        <p:blipFill>
          <a:blip r:embed="rId2"/>
          <a:stretch>
            <a:fillRect/>
          </a:stretch>
        </p:blipFill>
        <p:spPr>
          <a:xfrm>
            <a:off x="2208179" y="2033080"/>
            <a:ext cx="9445558" cy="4319081"/>
          </a:xfrm>
          <a:prstGeom prst="rect">
            <a:avLst/>
          </a:prstGeom>
        </p:spPr>
      </p:pic>
    </p:spTree>
    <p:extLst>
      <p:ext uri="{BB962C8B-B14F-4D97-AF65-F5344CB8AC3E}">
        <p14:creationId xmlns:p14="http://schemas.microsoft.com/office/powerpoint/2010/main" val="831001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7"/>
            </a:pPr>
            <a:r>
              <a:rPr lang="en-US" sz="3600" b="1">
                <a:latin typeface="Calibri Light" panose="020F0302020204030204" pitchFamily="34" charset="0"/>
                <a:cs typeface="Calibri Light" panose="020F0302020204030204" pitchFamily="34" charset="0"/>
              </a:rPr>
              <a:t>XEM DANH SÁCH ĐÃ TẠO</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50F3DF-3D9F-876E-5D30-13FC9310C269}"/>
              </a:ext>
            </a:extLst>
          </p:cNvPr>
          <p:cNvPicPr>
            <a:picLocks noChangeAspect="1"/>
          </p:cNvPicPr>
          <p:nvPr/>
        </p:nvPicPr>
        <p:blipFill>
          <a:blip r:embed="rId2"/>
          <a:stretch>
            <a:fillRect/>
          </a:stretch>
        </p:blipFill>
        <p:spPr>
          <a:xfrm>
            <a:off x="1673156" y="1852058"/>
            <a:ext cx="9941669" cy="4539014"/>
          </a:xfrm>
          <a:prstGeom prst="rect">
            <a:avLst/>
          </a:prstGeom>
        </p:spPr>
      </p:pic>
    </p:spTree>
    <p:extLst>
      <p:ext uri="{BB962C8B-B14F-4D97-AF65-F5344CB8AC3E}">
        <p14:creationId xmlns:p14="http://schemas.microsoft.com/office/powerpoint/2010/main" val="1440609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XEM DANH SÁCH YÊU THÍCH</a:t>
            </a:r>
            <a:endParaRPr lang="en-US" sz="3600" dirty="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id="{DF4E1E23-F49F-45FF-E508-BACF261A7E00}"/>
              </a:ext>
            </a:extLst>
          </p:cNvPr>
          <p:cNvPicPr>
            <a:picLocks noGrp="1" noChangeAspect="1"/>
          </p:cNvPicPr>
          <p:nvPr>
            <p:ph idx="1"/>
          </p:nvPr>
        </p:nvPicPr>
        <p:blipFill>
          <a:blip r:embed="rId2"/>
          <a:stretch>
            <a:fillRect/>
          </a:stretch>
        </p:blipFill>
        <p:spPr>
          <a:xfrm>
            <a:off x="2334637" y="2013627"/>
            <a:ext cx="9173183" cy="4299624"/>
          </a:xfrm>
        </p:spPr>
      </p:pic>
    </p:spTree>
    <p:extLst>
      <p:ext uri="{BB962C8B-B14F-4D97-AF65-F5344CB8AC3E}">
        <p14:creationId xmlns:p14="http://schemas.microsoft.com/office/powerpoint/2010/main" val="1443151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Danh Mục</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2C20E81A-10CF-1872-616F-CFD16BD82E5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F735E1D6-3479-1DFF-35D5-6EB3C561CB5D}"/>
              </a:ext>
            </a:extLst>
          </p:cNvPr>
          <p:cNvPicPr>
            <a:picLocks noChangeAspect="1"/>
          </p:cNvPicPr>
          <p:nvPr/>
        </p:nvPicPr>
        <p:blipFill>
          <a:blip r:embed="rId2"/>
          <a:stretch>
            <a:fillRect/>
          </a:stretch>
        </p:blipFill>
        <p:spPr>
          <a:xfrm>
            <a:off x="2003898" y="1852057"/>
            <a:ext cx="9620655" cy="4470922"/>
          </a:xfrm>
          <a:prstGeom prst="rect">
            <a:avLst/>
          </a:prstGeom>
        </p:spPr>
      </p:pic>
    </p:spTree>
    <p:extLst>
      <p:ext uri="{BB962C8B-B14F-4D97-AF65-F5344CB8AC3E}">
        <p14:creationId xmlns:p14="http://schemas.microsoft.com/office/powerpoint/2010/main" val="3466250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pPr algn="ctr"/>
            <a:r>
              <a:rPr lang="en-US" sz="1600" b="1" dirty="0">
                <a:latin typeface="Calibri Light" panose="020F0302020204030204" pitchFamily="34" charset="0"/>
                <a:cs typeface="Calibri Light" panose="020F0302020204030204" pitchFamily="34" charset="0"/>
              </a:rPr>
              <a:t>ADMIN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Người Dùng</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5FAA815D-EEEB-4CD8-700C-1E68DE50168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E5C00A6D-FBC8-3FB3-A7BF-CD748A5C994B}"/>
              </a:ext>
            </a:extLst>
          </p:cNvPr>
          <p:cNvPicPr>
            <a:picLocks noChangeAspect="1"/>
          </p:cNvPicPr>
          <p:nvPr/>
        </p:nvPicPr>
        <p:blipFill>
          <a:blip r:embed="rId2"/>
          <a:stretch>
            <a:fillRect/>
          </a:stretch>
        </p:blipFill>
        <p:spPr>
          <a:xfrm>
            <a:off x="1555102" y="1741250"/>
            <a:ext cx="10098634" cy="4465631"/>
          </a:xfrm>
          <a:prstGeom prst="rect">
            <a:avLst/>
          </a:prstGeom>
        </p:spPr>
      </p:pic>
    </p:spTree>
    <p:extLst>
      <p:ext uri="{BB962C8B-B14F-4D97-AF65-F5344CB8AC3E}">
        <p14:creationId xmlns:p14="http://schemas.microsoft.com/office/powerpoint/2010/main" val="374826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5C689-5A51-B5C8-F7ED-DFCB318672A2}"/>
              </a:ext>
            </a:extLst>
          </p:cNvPr>
          <p:cNvSpPr>
            <a:spLocks noGrp="1"/>
          </p:cNvSpPr>
          <p:nvPr>
            <p:ph type="title"/>
          </p:nvPr>
        </p:nvSpPr>
        <p:spPr>
          <a:xfrm>
            <a:off x="2592925" y="624109"/>
            <a:ext cx="8911687" cy="1549923"/>
          </a:xfrm>
        </p:spPr>
        <p:txBody>
          <a:bodyPr>
            <a:noAutofit/>
          </a:bodyPr>
          <a:lstStyle/>
          <a:p>
            <a:pPr>
              <a:lnSpc>
                <a:spcPct val="150000"/>
              </a:lnSpc>
            </a:pPr>
            <a:r>
              <a:rPr lang="en-US">
                <a:latin typeface="Calibri Light" panose="020F0302020204030204" pitchFamily="34" charset="0"/>
                <a:cs typeface="Calibri Light" panose="020F0302020204030204" pitchFamily="34" charset="0"/>
              </a:rPr>
              <a:t>TỔNG QUAN</a:t>
            </a:r>
          </a:p>
        </p:txBody>
      </p:sp>
      <p:sp>
        <p:nvSpPr>
          <p:cNvPr id="6" name="Content Placeholder 2">
            <a:extLst>
              <a:ext uri="{FF2B5EF4-FFF2-40B4-BE49-F238E27FC236}">
                <a16:creationId xmlns:a16="http://schemas.microsoft.com/office/drawing/2014/main" id="{241E57DC-6002-F8D8-968D-9CD86AEC4A16}"/>
              </a:ext>
            </a:extLst>
          </p:cNvPr>
          <p:cNvSpPr>
            <a:spLocks noGrp="1"/>
          </p:cNvSpPr>
          <p:nvPr>
            <p:ph idx="1"/>
          </p:nvPr>
        </p:nvSpPr>
        <p:spPr>
          <a:xfrm>
            <a:off x="2592925" y="1707502"/>
            <a:ext cx="8915400" cy="4759654"/>
          </a:xfrm>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GIỚI THIỆU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Hệ thống GỢI Ý MÓN ĂN DỰA TRÊN NGUYÊN LIỆU CÓ SẴN được phát triển bằng cách thu thập thông tin nguyên liệu, phân tích các công thức món ăn và phát triển gợi ý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Cung cấp các chức năng như tìm kiếm món ăn theo nguyên liệu, tạo món và xem danh sách các món ăn mà do hệ thống gợi ý theo hành vi người dung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Tận dụng nguyên liệu có sẵn, giảm thời gian và nguyên liệu và tạo ra các món ăn</a:t>
            </a:r>
          </a:p>
          <a:p>
            <a:pPr lvl="1">
              <a:buFont typeface="Wingdings" panose="05000000000000000000" pitchFamily="2" charset="2"/>
              <a:buChar char="Ø"/>
            </a:pPr>
            <a:r>
              <a:rPr lang="en-US" sz="1800">
                <a:latin typeface="Calibri Light" panose="020F0302020204030204" pitchFamily="34" charset="0"/>
                <a:cs typeface="Calibri Light" panose="020F0302020204030204" pitchFamily="34" charset="0"/>
              </a:rPr>
              <a:t>Mang lại trải nghiệm nấu ăn thú vị hơn cho người dùng</a:t>
            </a: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43715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3F64B-CB2A-A2DD-BC02-E6DB0D1F023A}"/>
              </a:ext>
            </a:extLst>
          </p:cNvPr>
          <p:cNvSpPr>
            <a:spLocks noGrp="1"/>
          </p:cNvSpPr>
          <p:nvPr>
            <p:ph type="title"/>
          </p:nvPr>
        </p:nvSpPr>
        <p:spPr>
          <a:xfrm>
            <a:off x="4412396" y="0"/>
            <a:ext cx="3192054" cy="410547"/>
          </a:xfrm>
        </p:spPr>
        <p:txBody>
          <a:bodyPr>
            <a:normAutofit/>
          </a:bodyPr>
          <a:lstStyle/>
          <a:p>
            <a:pPr algn="ctr"/>
            <a:r>
              <a:rPr lang="en-US" sz="1600" b="1" dirty="0">
                <a:latin typeface="Calibri Light" panose="020F0302020204030204" pitchFamily="34" charset="0"/>
                <a:cs typeface="Calibri Light" panose="020F0302020204030204" pitchFamily="34" charset="0"/>
              </a:rPr>
              <a:t>ADMIN</a:t>
            </a:r>
          </a:p>
        </p:txBody>
      </p:sp>
      <p:sp>
        <p:nvSpPr>
          <p:cNvPr id="3" name="TextBox 2">
            <a:extLst>
              <a:ext uri="{FF2B5EF4-FFF2-40B4-BE49-F238E27FC236}">
                <a16:creationId xmlns:a16="http://schemas.microsoft.com/office/drawing/2014/main"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Người Dùng</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id="{5FAA815D-EEEB-4CD8-700C-1E68DE5016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D083B04-9787-3BD1-553B-3ED1BF59A8C3}"/>
              </a:ext>
            </a:extLst>
          </p:cNvPr>
          <p:cNvPicPr>
            <a:picLocks noChangeAspect="1"/>
          </p:cNvPicPr>
          <p:nvPr/>
        </p:nvPicPr>
        <p:blipFill>
          <a:blip r:embed="rId2"/>
          <a:stretch>
            <a:fillRect/>
          </a:stretch>
        </p:blipFill>
        <p:spPr>
          <a:xfrm>
            <a:off x="1857983" y="1852058"/>
            <a:ext cx="9646630" cy="4438535"/>
          </a:xfrm>
          <a:prstGeom prst="rect">
            <a:avLst/>
          </a:prstGeom>
        </p:spPr>
      </p:pic>
    </p:spTree>
    <p:extLst>
      <p:ext uri="{BB962C8B-B14F-4D97-AF65-F5344CB8AC3E}">
        <p14:creationId xmlns:p14="http://schemas.microsoft.com/office/powerpoint/2010/main" val="3136498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FAA815D-EEEB-4CD8-700C-1E68DE501686}"/>
              </a:ext>
            </a:extLst>
          </p:cNvPr>
          <p:cNvSpPr>
            <a:spLocks noGrp="1"/>
          </p:cNvSpPr>
          <p:nvPr>
            <p:ph idx="1"/>
          </p:nvPr>
        </p:nvSpPr>
        <p:spPr/>
        <p:txBody>
          <a:bodyPr/>
          <a:lstStyle/>
          <a:p>
            <a:endParaRPr lang="en-US"/>
          </a:p>
        </p:txBody>
      </p:sp>
      <p:pic>
        <p:nvPicPr>
          <p:cNvPr id="7" name="Picture 4" descr="Thank You Images – Browse 250,082 Stock Photos, Vectors, and Video | Adobe  Stock">
            <a:extLst>
              <a:ext uri="{FF2B5EF4-FFF2-40B4-BE49-F238E27FC236}">
                <a16:creationId xmlns:a16="http://schemas.microsoft.com/office/drawing/2014/main" id="{6377103F-DC88-A0DF-9C08-FAD0128B8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3775"/>
            <a:ext cx="12192000" cy="6901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ỏ 4 lá là gì? Giải mã ý nghĩa của cỏ 4 lá trong phong thủy, tình yêu và  cuộc sống">
            <a:extLst>
              <a:ext uri="{FF2B5EF4-FFF2-40B4-BE49-F238E27FC236}">
                <a16:creationId xmlns:a16="http://schemas.microsoft.com/office/drawing/2014/main" id="{FA238B31-6C30-0D6C-CCAC-F919BB43F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3029" y="5097294"/>
            <a:ext cx="2298969" cy="176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50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fontScale="90000"/>
          </a:bodyPr>
          <a:lstStyle/>
          <a:p>
            <a:pPr marL="857250" indent="-857250" algn="ctr">
              <a:buFont typeface="+mj-lt"/>
              <a:buAutoNum type="romanUcPeriod" startAt="2"/>
            </a:pPr>
            <a:r>
              <a:rPr lang="en-US" sz="4000">
                <a:latin typeface="Calibri Light" panose="020F0302020204030204" pitchFamily="34" charset="0"/>
                <a:cs typeface="Calibri Light" panose="020F0302020204030204" pitchFamily="34" charset="0"/>
              </a:rPr>
              <a:t>GIỚI THIỆU ĐỐI TƯỢNG SỬ DỤNG HỆ THỐNG</a:t>
            </a:r>
          </a:p>
        </p:txBody>
      </p:sp>
    </p:spTree>
    <p:extLst>
      <p:ext uri="{BB962C8B-B14F-4D97-AF65-F5344CB8AC3E}">
        <p14:creationId xmlns:p14="http://schemas.microsoft.com/office/powerpoint/2010/main" val="87348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5C689-5A51-B5C8-F7ED-DFCB318672A2}"/>
              </a:ext>
            </a:extLst>
          </p:cNvPr>
          <p:cNvSpPr>
            <a:spLocks noGrp="1"/>
          </p:cNvSpPr>
          <p:nvPr>
            <p:ph type="title"/>
          </p:nvPr>
        </p:nvSpPr>
        <p:spPr>
          <a:xfrm>
            <a:off x="2592925" y="624109"/>
            <a:ext cx="8911687" cy="1549923"/>
          </a:xfrm>
        </p:spPr>
        <p:txBody>
          <a:bodyPr>
            <a:noAutofit/>
          </a:bodyPr>
          <a:lstStyle/>
          <a:p>
            <a:pPr>
              <a:lnSpc>
                <a:spcPct val="150000"/>
              </a:lnSpc>
            </a:pPr>
            <a:r>
              <a:rPr lang="en-US">
                <a:latin typeface="Calibri Light" panose="020F0302020204030204" pitchFamily="34" charset="0"/>
                <a:cs typeface="Calibri Light" panose="020F0302020204030204" pitchFamily="34" charset="0"/>
              </a:rPr>
              <a:t>ĐỐI TƯỢNG NGƯỜI DÙNG</a:t>
            </a:r>
          </a:p>
        </p:txBody>
      </p:sp>
      <p:sp>
        <p:nvSpPr>
          <p:cNvPr id="6" name="Content Placeholder 2">
            <a:extLst>
              <a:ext uri="{FF2B5EF4-FFF2-40B4-BE49-F238E27FC236}">
                <a16:creationId xmlns:a16="http://schemas.microsoft.com/office/drawing/2014/main" id="{241E57DC-6002-F8D8-968D-9CD86AEC4A16}"/>
              </a:ext>
            </a:extLst>
          </p:cNvPr>
          <p:cNvSpPr>
            <a:spLocks noGrp="1"/>
          </p:cNvSpPr>
          <p:nvPr>
            <p:ph idx="1"/>
          </p:nvPr>
        </p:nvSpPr>
        <p:spPr>
          <a:xfrm>
            <a:off x="2592925" y="2689534"/>
            <a:ext cx="8915400" cy="3777622"/>
          </a:xfrm>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3 đối tượng: </a:t>
            </a:r>
          </a:p>
          <a:p>
            <a:pPr lvl="1">
              <a:buFont typeface="Courier New" panose="02070309020205020404" pitchFamily="49" charset="0"/>
              <a:buChar char="o"/>
            </a:pPr>
            <a:r>
              <a:rPr lang="en-US" sz="2000">
                <a:latin typeface="Calibri Light" panose="020F0302020204030204" pitchFamily="34" charset="0"/>
                <a:cs typeface="Calibri Light" panose="020F0302020204030204" pitchFamily="34" charset="0"/>
              </a:rPr>
              <a:t>1. Admin</a:t>
            </a:r>
            <a:endParaRPr lang="en-US" sz="2000">
              <a:solidFill>
                <a:srgbClr val="000000"/>
              </a:solidFill>
              <a:latin typeface="Calibri Light" panose="020F0302020204030204" pitchFamily="34" charset="0"/>
              <a:cs typeface="Calibri Light" panose="020F0302020204030204" pitchFamily="34" charset="0"/>
            </a:endParaRPr>
          </a:p>
          <a:p>
            <a:pPr lvl="1">
              <a:buFont typeface="Courier New" panose="02070309020205020404" pitchFamily="49" charset="0"/>
              <a:buChar char="o"/>
            </a:pPr>
            <a:r>
              <a:rPr lang="en-US" sz="2000">
                <a:solidFill>
                  <a:srgbClr val="000000"/>
                </a:solidFill>
                <a:latin typeface="Calibri Light" panose="020F0302020204030204" pitchFamily="34" charset="0"/>
                <a:cs typeface="Calibri Light" panose="020F0302020204030204" pitchFamily="34" charset="0"/>
              </a:rPr>
              <a:t>2. Người dùng chưa có tài khoản</a:t>
            </a:r>
          </a:p>
          <a:p>
            <a:pPr lvl="1">
              <a:buFont typeface="Courier New" panose="02070309020205020404" pitchFamily="49" charset="0"/>
              <a:buChar char="o"/>
            </a:pPr>
            <a:r>
              <a:rPr lang="en-US" sz="2000">
                <a:solidFill>
                  <a:srgbClr val="000000"/>
                </a:solidFill>
                <a:latin typeface="Calibri Light" panose="020F0302020204030204" pitchFamily="34" charset="0"/>
                <a:cs typeface="Calibri Light" panose="020F0302020204030204" pitchFamily="34" charset="0"/>
              </a:rPr>
              <a:t>3. Người dùng có tài khoản</a:t>
            </a: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6588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3"/>
            </a:pPr>
            <a:r>
              <a:rPr lang="en-US" sz="4000">
                <a:latin typeface="Calibri Light" panose="020F0302020204030204" pitchFamily="34" charset="0"/>
                <a:cs typeface="Calibri Light" panose="020F0302020204030204" pitchFamily="34" charset="0"/>
              </a:rPr>
              <a:t>TỔNG QUAN CHỨC NĂNG</a:t>
            </a:r>
          </a:p>
        </p:txBody>
      </p:sp>
    </p:spTree>
    <p:extLst>
      <p:ext uri="{BB962C8B-B14F-4D97-AF65-F5344CB8AC3E}">
        <p14:creationId xmlns:p14="http://schemas.microsoft.com/office/powerpoint/2010/main" val="247917592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1360</TotalTime>
  <Words>1733</Words>
  <Application>Microsoft Office PowerPoint</Application>
  <PresentationFormat>Widescreen</PresentationFormat>
  <Paragraphs>222</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 Light</vt:lpstr>
      <vt:lpstr>Century Gothic</vt:lpstr>
      <vt:lpstr>Courier New</vt:lpstr>
      <vt:lpstr>Times New Roman</vt:lpstr>
      <vt:lpstr>Wingdings</vt:lpstr>
      <vt:lpstr>Wingdings 3</vt:lpstr>
      <vt:lpstr>Wisp</vt:lpstr>
      <vt:lpstr>BÁO CÁO ĐỒ ÁN CUỐI KỲ PHÁT TRIỂN CÁC HỆ THỐNG THÔNG MINH</vt:lpstr>
      <vt:lpstr>THÀNH VIÊN</vt:lpstr>
      <vt:lpstr>BẢNG PHÂN CÔNG CÔNG VIỆC</vt:lpstr>
      <vt:lpstr>MỤC LỤC</vt:lpstr>
      <vt:lpstr>GIỚI THIỆU HỆ THỐNG</vt:lpstr>
      <vt:lpstr>TỔNG QUAN</vt:lpstr>
      <vt:lpstr>GIỚI THIỆU ĐỐI TƯỢNG SỬ DỤNG HỆ THỐNG</vt:lpstr>
      <vt:lpstr>ĐỐI TƯỢNG NGƯỜI DÙNG</vt:lpstr>
      <vt:lpstr>TỔNG QUAN CHỨC NĂNG</vt:lpstr>
      <vt:lpstr> CHỨC NĂNG CỦA ADMIN</vt:lpstr>
      <vt:lpstr>CHỨC NĂNG CỦA NGƯỜI DÙNG CHƯA CÓ  TÀI KHOẢN</vt:lpstr>
      <vt:lpstr>CHỨC NĂNG CỦA NGƯỜI DÙNG CÓ  TÀI KHOẢN</vt:lpstr>
      <vt:lpstr>GIỚI THIỆU VÀ PHÂN TÍCH CHỨC NĂNG THÔNG MINH</vt:lpstr>
      <vt:lpstr>GIỚI THIỆU</vt:lpstr>
      <vt:lpstr>MỤC TIÊU CHO TỪNG CHỨC NĂNG</vt:lpstr>
      <vt:lpstr>PHÂN TÍCH CHỨC NĂNG 1  </vt:lpstr>
      <vt:lpstr>ĐOẠN CODE CHO CHỨC NĂNG 1</vt:lpstr>
      <vt:lpstr>DEMO CHỨC NĂNG 1</vt:lpstr>
      <vt:lpstr>DEMO CHỨC NĂNG 1</vt:lpstr>
      <vt:lpstr>PHÂN TÍCH CHỨC NĂNG 2  </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DEMO CHỨC NĂNG 2</vt:lpstr>
      <vt:lpstr>DEMO CHỨC NĂNG 2</vt:lpstr>
      <vt:lpstr>THIẾT KẾ CƠ SỞ DỮ LIỆU</vt:lpstr>
      <vt:lpstr>THỰC THỂ</vt:lpstr>
      <vt:lpstr>CHUYỂN MÔ HÌNH DỮ LIỆU</vt:lpstr>
      <vt:lpstr>MÔ HÌNH ERD</vt:lpstr>
      <vt:lpstr>DIAGRAM</vt:lpstr>
      <vt:lpstr>DEMO GIAO DIỆN HỆ THỐNG</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ADMIN</vt:lpstr>
      <vt:lpstr>ADMIN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TRANG WEB GỢI Ý MÓN ĂN DỰA TRÊN NGUYÊN LIỆU</dc:title>
  <dc:creator>Thanh Trúc</dc:creator>
  <cp:lastModifiedBy>Angels Ruby</cp:lastModifiedBy>
  <cp:revision>18</cp:revision>
  <dcterms:created xsi:type="dcterms:W3CDTF">2023-11-01T13:07:07Z</dcterms:created>
  <dcterms:modified xsi:type="dcterms:W3CDTF">2023-11-04T11:41:05Z</dcterms:modified>
</cp:coreProperties>
</file>